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433" r:id="rId3"/>
    <p:sldId id="471" r:id="rId4"/>
    <p:sldId id="486" r:id="rId5"/>
    <p:sldId id="469" r:id="rId6"/>
    <p:sldId id="478" r:id="rId7"/>
    <p:sldId id="483" r:id="rId8"/>
    <p:sldId id="520" r:id="rId9"/>
    <p:sldId id="467" r:id="rId10"/>
    <p:sldId id="499" r:id="rId11"/>
    <p:sldId id="521" r:id="rId12"/>
    <p:sldId id="441" r:id="rId13"/>
    <p:sldId id="435" r:id="rId14"/>
    <p:sldId id="519" r:id="rId15"/>
    <p:sldId id="442" r:id="rId16"/>
    <p:sldId id="490" r:id="rId17"/>
    <p:sldId id="482" r:id="rId18"/>
    <p:sldId id="489" r:id="rId19"/>
    <p:sldId id="492" r:id="rId20"/>
    <p:sldId id="485" r:id="rId21"/>
    <p:sldId id="473" r:id="rId22"/>
    <p:sldId id="518" r:id="rId23"/>
    <p:sldId id="522" r:id="rId24"/>
    <p:sldId id="491" r:id="rId25"/>
    <p:sldId id="497" r:id="rId26"/>
    <p:sldId id="501" r:id="rId27"/>
    <p:sldId id="505" r:id="rId28"/>
    <p:sldId id="504" r:id="rId29"/>
    <p:sldId id="507" r:id="rId30"/>
    <p:sldId id="508" r:id="rId31"/>
    <p:sldId id="506" r:id="rId32"/>
    <p:sldId id="509" r:id="rId33"/>
    <p:sldId id="511" r:id="rId34"/>
    <p:sldId id="510" r:id="rId35"/>
    <p:sldId id="512" r:id="rId36"/>
    <p:sldId id="517" r:id="rId37"/>
    <p:sldId id="514" r:id="rId38"/>
    <p:sldId id="515" r:id="rId39"/>
    <p:sldId id="47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0AF51C0-15A6-4A30-A18B-383E54B1FD81}">
          <p14:sldIdLst>
            <p14:sldId id="256"/>
            <p14:sldId id="433"/>
            <p14:sldId id="471"/>
            <p14:sldId id="486"/>
            <p14:sldId id="469"/>
            <p14:sldId id="478"/>
            <p14:sldId id="483"/>
            <p14:sldId id="520"/>
            <p14:sldId id="467"/>
            <p14:sldId id="499"/>
            <p14:sldId id="521"/>
            <p14:sldId id="441"/>
            <p14:sldId id="435"/>
            <p14:sldId id="519"/>
            <p14:sldId id="442"/>
            <p14:sldId id="490"/>
            <p14:sldId id="482"/>
            <p14:sldId id="489"/>
            <p14:sldId id="492"/>
            <p14:sldId id="485"/>
            <p14:sldId id="473"/>
            <p14:sldId id="518"/>
            <p14:sldId id="522"/>
            <p14:sldId id="491"/>
            <p14:sldId id="497"/>
            <p14:sldId id="501"/>
            <p14:sldId id="505"/>
            <p14:sldId id="504"/>
            <p14:sldId id="507"/>
            <p14:sldId id="508"/>
            <p14:sldId id="506"/>
            <p14:sldId id="509"/>
            <p14:sldId id="511"/>
            <p14:sldId id="510"/>
            <p14:sldId id="512"/>
            <p14:sldId id="517"/>
            <p14:sldId id="514"/>
            <p14:sldId id="515"/>
            <p14:sldId id="4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18" autoAdjust="0"/>
    <p:restoredTop sz="82244" autoAdjust="0"/>
  </p:normalViewPr>
  <p:slideViewPr>
    <p:cSldViewPr>
      <p:cViewPr>
        <p:scale>
          <a:sx n="60" d="100"/>
          <a:sy n="60" d="100"/>
        </p:scale>
        <p:origin x="-2299" y="-341"/>
      </p:cViewPr>
      <p:guideLst>
        <p:guide orient="horz" pos="2160"/>
        <p:guide pos="2880"/>
      </p:guideLst>
    </p:cSldViewPr>
  </p:slideViewPr>
  <p:outlineViewPr>
    <p:cViewPr>
      <p:scale>
        <a:sx n="33" d="100"/>
        <a:sy n="33" d="100"/>
      </p:scale>
      <p:origin x="43" y="2382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668BF-D541-48A7-9713-373E1441C886}" type="datetimeFigureOut">
              <a:rPr lang="en-US" smtClean="0"/>
              <a:t>8/12/2019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1B455-024F-4567-9D78-8209DF7BCBE1}" type="slidenum">
              <a:rPr lang="en-US" smtClean="0"/>
              <a:t>‹#›</a:t>
            </a:fld>
            <a:endParaRPr lang="en-US"/>
          </a:p>
        </p:txBody>
      </p:sp>
    </p:spTree>
    <p:extLst>
      <p:ext uri="{BB962C8B-B14F-4D97-AF65-F5344CB8AC3E}">
        <p14:creationId xmlns:p14="http://schemas.microsoft.com/office/powerpoint/2010/main" val="118918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WHO</a:t>
            </a:r>
            <a:r>
              <a:rPr lang="en-US" baseline="0" dirty="0" smtClean="0"/>
              <a:t> DOES APPRAISAL</a:t>
            </a:r>
          </a:p>
          <a:p>
            <a:r>
              <a:rPr lang="en-US" baseline="0" dirty="0" smtClean="0"/>
              <a:t>ASK WHO HAS 10</a:t>
            </a:r>
            <a:r>
              <a:rPr lang="en-US" baseline="30000" dirty="0" smtClean="0"/>
              <a:t>th</a:t>
            </a:r>
            <a:r>
              <a:rPr lang="en-US" baseline="0" dirty="0" smtClean="0"/>
              <a:t> EDITION GUIDE</a:t>
            </a:r>
          </a:p>
          <a:p>
            <a:r>
              <a:rPr lang="en-US" baseline="0" smtClean="0"/>
              <a:t>ASK WHO IS ON REGIONAL PLANT APPRAISAL COMMITTEE</a:t>
            </a:r>
            <a:endParaRPr lang="en-US"/>
          </a:p>
        </p:txBody>
      </p:sp>
      <p:sp>
        <p:nvSpPr>
          <p:cNvPr id="4" name="Slide Number Placeholder 3"/>
          <p:cNvSpPr>
            <a:spLocks noGrp="1"/>
          </p:cNvSpPr>
          <p:nvPr>
            <p:ph type="sldNum" sz="quarter" idx="10"/>
          </p:nvPr>
        </p:nvSpPr>
        <p:spPr/>
        <p:txBody>
          <a:bodyPr/>
          <a:lstStyle/>
          <a:p>
            <a:fld id="{8171B455-024F-4567-9D78-8209DF7BCBE1}" type="slidenum">
              <a:rPr lang="en-US" smtClean="0"/>
              <a:t>1</a:t>
            </a:fld>
            <a:endParaRPr lang="en-US"/>
          </a:p>
        </p:txBody>
      </p:sp>
    </p:spTree>
    <p:extLst>
      <p:ext uri="{BB962C8B-B14F-4D97-AF65-F5344CB8AC3E}">
        <p14:creationId xmlns:p14="http://schemas.microsoft.com/office/powerpoint/2010/main" val="261569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25</a:t>
            </a:fld>
            <a:endParaRPr lang="en-US"/>
          </a:p>
        </p:txBody>
      </p:sp>
    </p:spTree>
    <p:extLst>
      <p:ext uri="{BB962C8B-B14F-4D97-AF65-F5344CB8AC3E}">
        <p14:creationId xmlns:p14="http://schemas.microsoft.com/office/powerpoint/2010/main" val="187434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26</a:t>
            </a:fld>
            <a:endParaRPr lang="en-US"/>
          </a:p>
        </p:txBody>
      </p:sp>
    </p:spTree>
    <p:extLst>
      <p:ext uri="{BB962C8B-B14F-4D97-AF65-F5344CB8AC3E}">
        <p14:creationId xmlns:p14="http://schemas.microsoft.com/office/powerpoint/2010/main" val="1874341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 Cost fixed for all trees. LCANT fixed by southern chapter</a:t>
            </a:r>
            <a:r>
              <a:rPr lang="en-US" baseline="0" dirty="0" smtClean="0"/>
              <a:t> consensus (survey)</a:t>
            </a:r>
          </a:p>
          <a:p>
            <a:r>
              <a:rPr lang="en-US" baseline="0" dirty="0" smtClean="0"/>
              <a:t>It’s irrelevant that Ginkgo is not available in that size in any of the nurseries I queried because the universal unit cost is by definition uniform for all species.</a:t>
            </a:r>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27</a:t>
            </a:fld>
            <a:endParaRPr lang="en-US"/>
          </a:p>
        </p:txBody>
      </p:sp>
    </p:spTree>
    <p:extLst>
      <p:ext uri="{BB962C8B-B14F-4D97-AF65-F5344CB8AC3E}">
        <p14:creationId xmlns:p14="http://schemas.microsoft.com/office/powerpoint/2010/main" val="187434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LCANT Fixed by chapter survey, unit cost calculated for each species</a:t>
            </a:r>
          </a:p>
          <a:p>
            <a:r>
              <a:rPr lang="en-US" dirty="0" smtClean="0"/>
              <a:t>Ginkgo not available</a:t>
            </a:r>
            <a:r>
              <a:rPr lang="en-US" baseline="0" dirty="0" smtClean="0"/>
              <a:t> in that size from any of the 19 nursery catalogs queried</a:t>
            </a:r>
            <a:endParaRPr lang="en-US" dirty="0" smtClean="0"/>
          </a:p>
          <a:p>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28</a:t>
            </a:fld>
            <a:endParaRPr lang="en-US"/>
          </a:p>
        </p:txBody>
      </p:sp>
    </p:spTree>
    <p:extLst>
      <p:ext uri="{BB962C8B-B14F-4D97-AF65-F5344CB8AC3E}">
        <p14:creationId xmlns:p14="http://schemas.microsoft.com/office/powerpoint/2010/main" val="187434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we determine LCANT more objectively than by consensus?</a:t>
            </a:r>
            <a:r>
              <a:rPr lang="en-US" baseline="0" dirty="0" smtClean="0"/>
              <a:t> What metric can we use?</a:t>
            </a:r>
            <a:endParaRPr lang="en-US" dirty="0" smtClean="0"/>
          </a:p>
          <a:p>
            <a:r>
              <a:rPr lang="en-US" dirty="0" smtClean="0"/>
              <a:t>LCANT calculated for each species by looking at frequency of availability</a:t>
            </a:r>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29</a:t>
            </a:fld>
            <a:endParaRPr lang="en-US"/>
          </a:p>
        </p:txBody>
      </p:sp>
    </p:spTree>
    <p:extLst>
      <p:ext uri="{BB962C8B-B14F-4D97-AF65-F5344CB8AC3E}">
        <p14:creationId xmlns:p14="http://schemas.microsoft.com/office/powerpoint/2010/main" val="187434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LCANT calculated for each species by looking at frequency of availability</a:t>
            </a:r>
          </a:p>
          <a:p>
            <a:r>
              <a:rPr lang="en-US" dirty="0" smtClean="0"/>
              <a:t>No size of Ginkgo was supplied by at least 50% of all queried nurseries.</a:t>
            </a:r>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30</a:t>
            </a:fld>
            <a:endParaRPr lang="en-US"/>
          </a:p>
        </p:txBody>
      </p:sp>
    </p:spTree>
    <p:extLst>
      <p:ext uri="{BB962C8B-B14F-4D97-AF65-F5344CB8AC3E}">
        <p14:creationId xmlns:p14="http://schemas.microsoft.com/office/powerpoint/2010/main" val="187434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LCANT calculated for each species,</a:t>
            </a:r>
            <a:r>
              <a:rPr lang="en-US" baseline="0" dirty="0" smtClean="0"/>
              <a:t> Unit Cost Calculated for each species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size of Ginkgo was supplied by at least 50% of all queried nurseries.</a:t>
            </a:r>
          </a:p>
          <a:p>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31</a:t>
            </a:fld>
            <a:endParaRPr lang="en-US"/>
          </a:p>
        </p:txBody>
      </p:sp>
    </p:spTree>
    <p:extLst>
      <p:ext uri="{BB962C8B-B14F-4D97-AF65-F5344CB8AC3E}">
        <p14:creationId xmlns:p14="http://schemas.microsoft.com/office/powerpoint/2010/main" val="1874341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32</a:t>
            </a:fld>
            <a:endParaRPr lang="en-US"/>
          </a:p>
        </p:txBody>
      </p:sp>
    </p:spTree>
    <p:extLst>
      <p:ext uri="{BB962C8B-B14F-4D97-AF65-F5344CB8AC3E}">
        <p14:creationId xmlns:p14="http://schemas.microsoft.com/office/powerpoint/2010/main" val="1874341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LCANT calculated for each species,</a:t>
            </a:r>
            <a:r>
              <a:rPr lang="en-US" baseline="0" dirty="0" smtClean="0"/>
              <a:t> Unit Cost Calculated for each species</a:t>
            </a:r>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33</a:t>
            </a:fld>
            <a:endParaRPr lang="en-US"/>
          </a:p>
        </p:txBody>
      </p:sp>
    </p:spTree>
    <p:extLst>
      <p:ext uri="{BB962C8B-B14F-4D97-AF65-F5344CB8AC3E}">
        <p14:creationId xmlns:p14="http://schemas.microsoft.com/office/powerpoint/2010/main" val="1874341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size carried by at least x% nurseries OR if no size carried by x% nurseries, then most commonly carried size</a:t>
            </a:r>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34</a:t>
            </a:fld>
            <a:endParaRPr lang="en-US"/>
          </a:p>
        </p:txBody>
      </p:sp>
    </p:spTree>
    <p:extLst>
      <p:ext uri="{BB962C8B-B14F-4D97-AF65-F5344CB8AC3E}">
        <p14:creationId xmlns:p14="http://schemas.microsoft.com/office/powerpoint/2010/main" val="187434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few years back, I gave a talk about inter-appraiser variability for trunk area measurements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about sensitivity of appraisals to UNIT COST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I’ll show some examples of how sensitive TFT is to the unit cost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Discuss applications of TFT, including insurance </a:t>
            </a:r>
            <a:r>
              <a:rPr lang="en-US" baseline="0" smtClean="0"/>
              <a:t>claims etc…</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171B455-024F-4567-9D78-8209DF7BCBE1}" type="slidenum">
              <a:rPr lang="en-US" smtClean="0"/>
              <a:t>2</a:t>
            </a:fld>
            <a:endParaRPr lang="en-US"/>
          </a:p>
        </p:txBody>
      </p:sp>
    </p:spTree>
    <p:extLst>
      <p:ext uri="{BB962C8B-B14F-4D97-AF65-F5344CB8AC3E}">
        <p14:creationId xmlns:p14="http://schemas.microsoft.com/office/powerpoint/2010/main" val="1384914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LCANT calculated for each species,</a:t>
            </a:r>
            <a:r>
              <a:rPr lang="en-US" baseline="0" dirty="0" smtClean="0"/>
              <a:t> Unit Cost Calculated for each species</a:t>
            </a:r>
          </a:p>
          <a:p>
            <a:endParaRPr lang="en-US" baseline="0" dirty="0" smtClean="0"/>
          </a:p>
          <a:p>
            <a:r>
              <a:rPr lang="en-US" baseline="0" dirty="0" smtClean="0"/>
              <a:t>Although I only calculated the results based on % of nurseries, the magnitude of difference between the results would be similar if the LCATT were determined on % of available taxa.</a:t>
            </a:r>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35</a:t>
            </a:fld>
            <a:endParaRPr lang="en-US"/>
          </a:p>
        </p:txBody>
      </p:sp>
    </p:spTree>
    <p:extLst>
      <p:ext uri="{BB962C8B-B14F-4D97-AF65-F5344CB8AC3E}">
        <p14:creationId xmlns:p14="http://schemas.microsoft.com/office/powerpoint/2010/main" val="187434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Your local RPACs are</a:t>
            </a:r>
            <a:r>
              <a:rPr lang="en-US" baseline="0" dirty="0" smtClean="0"/>
              <a:t> hard at work developing the newest editions of your regional guides. These are the challenges that will face them in the coming months.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want to get involved, I encourage you to reach out to your chapter to help</a:t>
            </a:r>
            <a:r>
              <a:rPr lang="en-US" baseline="0" dirty="0" smtClean="0"/>
              <a:t> contribute to the development of these guides.</a:t>
            </a:r>
            <a:endParaRPr lang="en-US" dirty="0" smtClean="0"/>
          </a:p>
          <a:p>
            <a:endParaRPr lang="en-US" dirty="0" smtClean="0"/>
          </a:p>
          <a:p>
            <a:r>
              <a:rPr lang="en-US" dirty="0" smtClean="0"/>
              <a:t>Thank you to HMI for providing the data</a:t>
            </a:r>
            <a:r>
              <a:rPr lang="en-US" baseline="0" dirty="0" smtClean="0"/>
              <a:t> used in this research.</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171B455-024F-4567-9D78-8209DF7BCBE1}" type="slidenum">
              <a:rPr lang="en-US" smtClean="0"/>
              <a:t>39</a:t>
            </a:fld>
            <a:endParaRPr lang="en-US"/>
          </a:p>
        </p:txBody>
      </p:sp>
    </p:spTree>
    <p:extLst>
      <p:ext uri="{BB962C8B-B14F-4D97-AF65-F5344CB8AC3E}">
        <p14:creationId xmlns:p14="http://schemas.microsoft.com/office/powerpoint/2010/main" val="169411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may sound like a simple task</a:t>
            </a:r>
            <a:r>
              <a:rPr lang="en-US" baseline="0" dirty="0" smtClean="0"/>
              <a:t> to calculate the unit cost, but there are many possible ways to analyze the same set of data.</a:t>
            </a:r>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3</a:t>
            </a:fld>
            <a:endParaRPr lang="en-US"/>
          </a:p>
        </p:txBody>
      </p:sp>
    </p:spTree>
    <p:extLst>
      <p:ext uri="{BB962C8B-B14F-4D97-AF65-F5344CB8AC3E}">
        <p14:creationId xmlns:p14="http://schemas.microsoft.com/office/powerpoint/2010/main" val="187434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Perfect tree before applying the depreciation factors described by Dr. Clark</a:t>
            </a:r>
          </a:p>
          <a:p>
            <a:r>
              <a:rPr lang="en-US" dirty="0" smtClean="0"/>
              <a:t>I won’t be addressing condition.</a:t>
            </a:r>
          </a:p>
          <a:p>
            <a:r>
              <a:rPr lang="en-US" dirty="0" smtClean="0"/>
              <a:t>Every calculation</a:t>
            </a:r>
            <a:r>
              <a:rPr lang="en-US" baseline="0" dirty="0" smtClean="0"/>
              <a:t> in this talk requires extraordinary assumption that the tree is PERFECT and FREE OF DEPRECIATON</a:t>
            </a:r>
          </a:p>
          <a:p>
            <a:r>
              <a:rPr lang="en-US" baseline="0" dirty="0" smtClean="0"/>
              <a:t>Also DOES NOT include installation costs</a:t>
            </a:r>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4</a:t>
            </a:fld>
            <a:endParaRPr lang="en-US"/>
          </a:p>
        </p:txBody>
      </p:sp>
    </p:spTree>
    <p:extLst>
      <p:ext uri="{BB962C8B-B14F-4D97-AF65-F5344CB8AC3E}">
        <p14:creationId xmlns:p14="http://schemas.microsoft.com/office/powerpoint/2010/main" val="325517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published</a:t>
            </a:r>
            <a:r>
              <a:rPr lang="en-US" baseline="0" dirty="0" smtClean="0"/>
              <a:t> in GPA10</a:t>
            </a:r>
          </a:p>
        </p:txBody>
      </p:sp>
      <p:sp>
        <p:nvSpPr>
          <p:cNvPr id="4" name="Slide Number Placeholder 3"/>
          <p:cNvSpPr>
            <a:spLocks noGrp="1"/>
          </p:cNvSpPr>
          <p:nvPr>
            <p:ph type="sldNum" sz="quarter" idx="10"/>
          </p:nvPr>
        </p:nvSpPr>
        <p:spPr/>
        <p:txBody>
          <a:bodyPr/>
          <a:lstStyle/>
          <a:p>
            <a:fld id="{8171B455-024F-4567-9D78-8209DF7BCBE1}" type="slidenum">
              <a:rPr lang="en-US" smtClean="0"/>
              <a:t>17</a:t>
            </a:fld>
            <a:endParaRPr lang="en-US"/>
          </a:p>
        </p:txBody>
      </p:sp>
    </p:spTree>
    <p:extLst>
      <p:ext uri="{BB962C8B-B14F-4D97-AF65-F5344CB8AC3E}">
        <p14:creationId xmlns:p14="http://schemas.microsoft.com/office/powerpoint/2010/main" val="358533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Table published</a:t>
            </a:r>
            <a:r>
              <a:rPr lang="en-US" baseline="0" smtClean="0"/>
              <a:t> in GPA10</a:t>
            </a:r>
          </a:p>
        </p:txBody>
      </p:sp>
      <p:sp>
        <p:nvSpPr>
          <p:cNvPr id="4" name="Slide Number Placeholder 3"/>
          <p:cNvSpPr>
            <a:spLocks noGrp="1"/>
          </p:cNvSpPr>
          <p:nvPr>
            <p:ph type="sldNum" sz="quarter" idx="10"/>
          </p:nvPr>
        </p:nvSpPr>
        <p:spPr/>
        <p:txBody>
          <a:bodyPr/>
          <a:lstStyle/>
          <a:p>
            <a:fld id="{8171B455-024F-4567-9D78-8209DF7BCBE1}" type="slidenum">
              <a:rPr lang="en-US" smtClean="0"/>
              <a:t>18</a:t>
            </a:fld>
            <a:endParaRPr lang="en-US"/>
          </a:p>
        </p:txBody>
      </p:sp>
    </p:spTree>
    <p:extLst>
      <p:ext uri="{BB962C8B-B14F-4D97-AF65-F5344CB8AC3E}">
        <p14:creationId xmlns:p14="http://schemas.microsoft.com/office/powerpoint/2010/main" val="358533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1B455-024F-4567-9D78-8209DF7BCBE1}" type="slidenum">
              <a:rPr lang="en-US" smtClean="0"/>
              <a:t>19</a:t>
            </a:fld>
            <a:endParaRPr lang="en-US"/>
          </a:p>
        </p:txBody>
      </p:sp>
    </p:spTree>
    <p:extLst>
      <p:ext uri="{BB962C8B-B14F-4D97-AF65-F5344CB8AC3E}">
        <p14:creationId xmlns:p14="http://schemas.microsoft.com/office/powerpoint/2010/main" val="276467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HMI is a company that provides claim support services to the insurance industry. It maintains a comprehensive database of wholesale nursery pricing on trees and shrubs. As an ongoing process, HMI aggregates data from tree catalogs from more than one thousand wholesale nurseries around the country and uses the data for its own internal tree appraisal assignments. I have utilized HMI’s database for many of my appraisal assignments</a:t>
            </a:r>
            <a:r>
              <a:rPr lang="en-US" sz="1200" kern="1200" baseline="0" dirty="0" smtClean="0">
                <a:solidFill>
                  <a:schemeClr val="tx1"/>
                </a:solidFill>
                <a:effectLst/>
                <a:latin typeface="+mn-lt"/>
                <a:ea typeface="+mn-ea"/>
                <a:cs typeface="+mn-cs"/>
              </a:rPr>
              <a:t> in the past.</a:t>
            </a:r>
            <a:endParaRPr lang="en-US" dirty="0" smtClean="0"/>
          </a:p>
        </p:txBody>
      </p:sp>
      <p:sp>
        <p:nvSpPr>
          <p:cNvPr id="4" name="Slide Number Placeholder 3"/>
          <p:cNvSpPr>
            <a:spLocks noGrp="1"/>
          </p:cNvSpPr>
          <p:nvPr>
            <p:ph type="sldNum" sz="quarter" idx="10"/>
          </p:nvPr>
        </p:nvSpPr>
        <p:spPr/>
        <p:txBody>
          <a:bodyPr/>
          <a:lstStyle/>
          <a:p>
            <a:fld id="{8171B455-024F-4567-9D78-8209DF7BCBE1}" type="slidenum">
              <a:rPr lang="en-US" smtClean="0"/>
              <a:t>21</a:t>
            </a:fld>
            <a:endParaRPr lang="en-US"/>
          </a:p>
        </p:txBody>
      </p:sp>
    </p:spTree>
    <p:extLst>
      <p:ext uri="{BB962C8B-B14F-4D97-AF65-F5344CB8AC3E}">
        <p14:creationId xmlns:p14="http://schemas.microsoft.com/office/powerpoint/2010/main" val="192837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HMI is a company that provides claim support services to the insurance industry. It maintains a comprehensive database of wholesale nursery pricing on trees and shrubs. As an ongoing process, HMI aggregates data from tree catalogs from more than one thousand wholesale nurseries around the country and uses the data for its own internal tree appraisal assignments. I have utilized HMI’s database for many of my appraisal assignments</a:t>
            </a:r>
            <a:r>
              <a:rPr lang="en-US" sz="1200" kern="1200" baseline="0" dirty="0" smtClean="0">
                <a:solidFill>
                  <a:schemeClr val="tx1"/>
                </a:solidFill>
                <a:effectLst/>
                <a:latin typeface="+mn-lt"/>
                <a:ea typeface="+mn-ea"/>
                <a:cs typeface="+mn-cs"/>
              </a:rPr>
              <a:t> in the past.</a:t>
            </a:r>
            <a:endParaRPr lang="en-US" dirty="0" smtClean="0"/>
          </a:p>
        </p:txBody>
      </p:sp>
      <p:sp>
        <p:nvSpPr>
          <p:cNvPr id="4" name="Slide Number Placeholder 3"/>
          <p:cNvSpPr>
            <a:spLocks noGrp="1"/>
          </p:cNvSpPr>
          <p:nvPr>
            <p:ph type="sldNum" sz="quarter" idx="10"/>
          </p:nvPr>
        </p:nvSpPr>
        <p:spPr/>
        <p:txBody>
          <a:bodyPr/>
          <a:lstStyle/>
          <a:p>
            <a:fld id="{8171B455-024F-4567-9D78-8209DF7BCBE1}" type="slidenum">
              <a:rPr lang="en-US" smtClean="0"/>
              <a:t>23</a:t>
            </a:fld>
            <a:endParaRPr lang="en-US"/>
          </a:p>
        </p:txBody>
      </p:sp>
    </p:spTree>
    <p:extLst>
      <p:ext uri="{BB962C8B-B14F-4D97-AF65-F5344CB8AC3E}">
        <p14:creationId xmlns:p14="http://schemas.microsoft.com/office/powerpoint/2010/main" val="19283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8897D68-CEDB-49D2-93EB-92B7C209FD35}" type="datetimeFigureOut">
              <a:rPr lang="en-US" smtClean="0"/>
              <a:t>8/12/2019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4396B8F-E8AD-4E48-B66D-3BCD83C8D5A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897D68-CEDB-49D2-93EB-92B7C209FD35}"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96B8F-E8AD-4E48-B66D-3BCD83C8D5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897D68-CEDB-49D2-93EB-92B7C209FD35}"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96B8F-E8AD-4E48-B66D-3BCD83C8D5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897D68-CEDB-49D2-93EB-92B7C209FD35}"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96B8F-E8AD-4E48-B66D-3BCD83C8D5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897D68-CEDB-49D2-93EB-92B7C209FD35}"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96B8F-E8AD-4E48-B66D-3BCD83C8D5A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897D68-CEDB-49D2-93EB-92B7C209FD35}"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96B8F-E8AD-4E48-B66D-3BCD83C8D5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897D68-CEDB-49D2-93EB-92B7C209FD35}" type="datetimeFigureOut">
              <a:rPr lang="en-US" smtClean="0"/>
              <a:t>8/12/2019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96B8F-E8AD-4E48-B66D-3BCD83C8D5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897D68-CEDB-49D2-93EB-92B7C209FD35}" type="datetimeFigureOut">
              <a:rPr lang="en-US" smtClean="0"/>
              <a:t>8/12/2019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96B8F-E8AD-4E48-B66D-3BCD83C8D5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97D68-CEDB-49D2-93EB-92B7C209FD35}" type="datetimeFigureOut">
              <a:rPr lang="en-US" smtClean="0"/>
              <a:t>8/12/2019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96B8F-E8AD-4E48-B66D-3BCD83C8D5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897D68-CEDB-49D2-93EB-92B7C209FD35}"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96B8F-E8AD-4E48-B66D-3BCD83C8D5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897D68-CEDB-49D2-93EB-92B7C209FD35}"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4396B8F-E8AD-4E48-B66D-3BCD83C8D5A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897D68-CEDB-49D2-93EB-92B7C209FD35}" type="datetimeFigureOut">
              <a:rPr lang="en-US" smtClean="0"/>
              <a:t>8/12/2019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4396B8F-E8AD-4E48-B66D-3BCD83C8D5A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0" dirty="0">
                <a:effectLst/>
              </a:rPr>
              <a:t>How Nursery Stock Unit Cost Affects Trunk Formula Technique Appraisals</a:t>
            </a:r>
            <a:endParaRPr lang="en-US" sz="4400" dirty="0"/>
          </a:p>
        </p:txBody>
      </p:sp>
      <p:sp>
        <p:nvSpPr>
          <p:cNvPr id="3" name="Subtitle 2"/>
          <p:cNvSpPr>
            <a:spLocks noGrp="1"/>
          </p:cNvSpPr>
          <p:nvPr>
            <p:ph type="subTitle" idx="1"/>
          </p:nvPr>
        </p:nvSpPr>
        <p:spPr/>
        <p:txBody>
          <a:bodyPr/>
          <a:lstStyle/>
          <a:p>
            <a:r>
              <a:rPr lang="en-US" dirty="0" smtClean="0"/>
              <a:t>Unit Cost and the Trunk Formula Technique</a:t>
            </a:r>
            <a:endParaRPr lang="en-US" dirty="0"/>
          </a:p>
        </p:txBody>
      </p:sp>
      <p:sp>
        <p:nvSpPr>
          <p:cNvPr id="4" name="TextBox 3"/>
          <p:cNvSpPr txBox="1"/>
          <p:nvPr/>
        </p:nvSpPr>
        <p:spPr>
          <a:xfrm>
            <a:off x="1202033" y="5777334"/>
            <a:ext cx="1794466" cy="784830"/>
          </a:xfrm>
          <a:prstGeom prst="rect">
            <a:avLst/>
          </a:prstGeom>
          <a:noFill/>
        </p:spPr>
        <p:txBody>
          <a:bodyPr wrap="none" rtlCol="0">
            <a:spAutoFit/>
          </a:bodyPr>
          <a:lstStyle/>
          <a:p>
            <a:r>
              <a:rPr lang="en-US" sz="1500" dirty="0" smtClean="0"/>
              <a:t>James Komen</a:t>
            </a:r>
          </a:p>
          <a:p>
            <a:r>
              <a:rPr lang="en-US" sz="1500" dirty="0" smtClean="0"/>
              <a:t>BCMA #WE-9909B</a:t>
            </a:r>
          </a:p>
          <a:p>
            <a:r>
              <a:rPr lang="en-US" sz="1500" dirty="0" smtClean="0"/>
              <a:t>RCA #555</a:t>
            </a:r>
            <a:endParaRPr lang="en-US" sz="1500" dirty="0"/>
          </a:p>
        </p:txBody>
      </p:sp>
      <p:sp>
        <p:nvSpPr>
          <p:cNvPr id="6" name="TextBox 5"/>
          <p:cNvSpPr txBox="1"/>
          <p:nvPr/>
        </p:nvSpPr>
        <p:spPr>
          <a:xfrm>
            <a:off x="6400800" y="5877537"/>
            <a:ext cx="1425647" cy="323165"/>
          </a:xfrm>
          <a:prstGeom prst="rect">
            <a:avLst/>
          </a:prstGeom>
          <a:noFill/>
        </p:spPr>
        <p:txBody>
          <a:bodyPr wrap="none" rtlCol="0">
            <a:spAutoFit/>
          </a:bodyPr>
          <a:lstStyle/>
          <a:p>
            <a:r>
              <a:rPr lang="en-US" sz="1500" dirty="0" smtClean="0"/>
              <a:t>August 13, 2019</a:t>
            </a:r>
            <a:endParaRPr lang="en-US" sz="1500" dirty="0"/>
          </a:p>
        </p:txBody>
      </p:sp>
    </p:spTree>
    <p:extLst>
      <p:ext uri="{BB962C8B-B14F-4D97-AF65-F5344CB8AC3E}">
        <p14:creationId xmlns:p14="http://schemas.microsoft.com/office/powerpoint/2010/main" val="2821493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Unit Cost</a:t>
            </a:r>
            <a:endParaRPr lang="en-US" dirty="0"/>
          </a:p>
        </p:txBody>
      </p:sp>
      <p:sp>
        <p:nvSpPr>
          <p:cNvPr id="3" name="TextBox 2"/>
          <p:cNvSpPr txBox="1"/>
          <p:nvPr/>
        </p:nvSpPr>
        <p:spPr>
          <a:xfrm>
            <a:off x="6400800" y="6176486"/>
            <a:ext cx="2098908" cy="369332"/>
          </a:xfrm>
          <a:prstGeom prst="rect">
            <a:avLst/>
          </a:prstGeom>
          <a:noFill/>
        </p:spPr>
        <p:txBody>
          <a:bodyPr wrap="none" rtlCol="0">
            <a:spAutoFit/>
          </a:bodyPr>
          <a:lstStyle/>
          <a:p>
            <a:r>
              <a:rPr lang="en-US" dirty="0" smtClean="0"/>
              <a:t>ISA Southern, 2005</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871" r="50000" b="58667"/>
          <a:stretch/>
        </p:blipFill>
        <p:spPr>
          <a:xfrm>
            <a:off x="861956" y="1882270"/>
            <a:ext cx="7420088" cy="4289930"/>
          </a:xfrm>
          <a:prstGeom prst="rect">
            <a:avLst/>
          </a:prstGeom>
        </p:spPr>
      </p:pic>
    </p:spTree>
    <p:extLst>
      <p:ext uri="{BB962C8B-B14F-4D97-AF65-F5344CB8AC3E}">
        <p14:creationId xmlns:p14="http://schemas.microsoft.com/office/powerpoint/2010/main" val="4236673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Unit Cost</a:t>
            </a:r>
            <a:endParaRPr lang="en-US" dirty="0"/>
          </a:p>
        </p:txBody>
      </p:sp>
      <p:sp>
        <p:nvSpPr>
          <p:cNvPr id="3" name="Content Placeholder 2"/>
          <p:cNvSpPr>
            <a:spLocks noGrp="1"/>
          </p:cNvSpPr>
          <p:nvPr>
            <p:ph idx="1"/>
          </p:nvPr>
        </p:nvSpPr>
        <p:spPr>
          <a:xfrm>
            <a:off x="457200" y="1935480"/>
            <a:ext cx="8305800" cy="4389120"/>
          </a:xfrm>
        </p:spPr>
        <p:txBody>
          <a:bodyPr/>
          <a:lstStyle/>
          <a:p>
            <a:r>
              <a:rPr lang="en-US" dirty="0" smtClean="0"/>
              <a:t>Universal LCANT and Unit Cost</a:t>
            </a:r>
          </a:p>
          <a:p>
            <a:r>
              <a:rPr lang="en-US" b="1" dirty="0" smtClean="0"/>
              <a:t>Universal LCANT and segment for Unit Cost</a:t>
            </a:r>
          </a:p>
          <a:p>
            <a:r>
              <a:rPr lang="en-US" dirty="0" smtClean="0"/>
              <a:t>Segment for both LCANT and Unit Cost</a:t>
            </a:r>
            <a:endParaRPr lang="en-US" dirty="0"/>
          </a:p>
        </p:txBody>
      </p:sp>
    </p:spTree>
    <p:extLst>
      <p:ext uri="{BB962C8B-B14F-4D97-AF65-F5344CB8AC3E}">
        <p14:creationId xmlns:p14="http://schemas.microsoft.com/office/powerpoint/2010/main" val="2439063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Unit Cost</a:t>
            </a:r>
            <a:endParaRPr lang="en-US" dirty="0"/>
          </a:p>
        </p:txBody>
      </p:sp>
      <p:pic>
        <p:nvPicPr>
          <p:cNvPr id="6146" name="Picture 2" descr="C:\Users\James\Desktop\Work\Arboriculture\Research and Education\Teaching and courses\Speaking Engagements\Philadelphia Appraisal Workshop\Powerpoint\Regional Species Guide\img8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432" r="37698" b="28753"/>
          <a:stretch/>
        </p:blipFill>
        <p:spPr bwMode="auto">
          <a:xfrm>
            <a:off x="1752600" y="1828800"/>
            <a:ext cx="4819650" cy="4689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9800" y="6148943"/>
            <a:ext cx="2509533" cy="369332"/>
          </a:xfrm>
          <a:prstGeom prst="rect">
            <a:avLst/>
          </a:prstGeom>
          <a:noFill/>
        </p:spPr>
        <p:txBody>
          <a:bodyPr wrap="none" rtlCol="0">
            <a:spAutoFit/>
          </a:bodyPr>
          <a:lstStyle/>
          <a:p>
            <a:r>
              <a:rPr lang="en-US" dirty="0" smtClean="0"/>
              <a:t>Penn-Del Chapter, 1993</a:t>
            </a:r>
            <a:endParaRPr lang="en-US" dirty="0"/>
          </a:p>
        </p:txBody>
      </p:sp>
    </p:spTree>
    <p:extLst>
      <p:ext uri="{BB962C8B-B14F-4D97-AF65-F5344CB8AC3E}">
        <p14:creationId xmlns:p14="http://schemas.microsoft.com/office/powerpoint/2010/main" val="286106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Unit Cost</a:t>
            </a:r>
            <a:endParaRPr lang="en-US" dirty="0"/>
          </a:p>
        </p:txBody>
      </p:sp>
      <p:pic>
        <p:nvPicPr>
          <p:cNvPr id="1028" name="Picture 4" descr="C:\Users\James\Desktop\Work\Arboriculture\Research and Education\Teaching and courses\Speaking Engagements\Pacific Northwest ISA Conference\Powerpoint\PNW regional guide unit cost conif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09800"/>
            <a:ext cx="4413714" cy="3276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12833" y="6030955"/>
            <a:ext cx="2158348" cy="369332"/>
          </a:xfrm>
          <a:prstGeom prst="rect">
            <a:avLst/>
          </a:prstGeom>
          <a:noFill/>
        </p:spPr>
        <p:txBody>
          <a:bodyPr wrap="none" rtlCol="0">
            <a:spAutoFit/>
          </a:bodyPr>
          <a:lstStyle/>
          <a:p>
            <a:r>
              <a:rPr lang="en-US" dirty="0" smtClean="0"/>
              <a:t>PNW Chapter, 2007</a:t>
            </a:r>
            <a:endParaRPr lang="en-US" dirty="0"/>
          </a:p>
        </p:txBody>
      </p:sp>
      <p:pic>
        <p:nvPicPr>
          <p:cNvPr id="1029" name="Picture 5" descr="C:\Users\James\Desktop\Work\Arboriculture\Research and Education\Teaching and courses\Speaking Engagements\Pacific Northwest ISA Conference\Powerpoint\PNW regional guide unit cost deciduo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184400"/>
            <a:ext cx="4385088" cy="33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45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Unit Cost</a:t>
            </a:r>
            <a:endParaRPr lang="en-US" dirty="0"/>
          </a:p>
        </p:txBody>
      </p:sp>
      <p:sp>
        <p:nvSpPr>
          <p:cNvPr id="3" name="Content Placeholder 2"/>
          <p:cNvSpPr>
            <a:spLocks noGrp="1"/>
          </p:cNvSpPr>
          <p:nvPr>
            <p:ph idx="1"/>
          </p:nvPr>
        </p:nvSpPr>
        <p:spPr>
          <a:xfrm>
            <a:off x="457200" y="1935480"/>
            <a:ext cx="8305800" cy="4389120"/>
          </a:xfrm>
        </p:spPr>
        <p:txBody>
          <a:bodyPr/>
          <a:lstStyle/>
          <a:p>
            <a:r>
              <a:rPr lang="en-US" dirty="0" smtClean="0"/>
              <a:t>Universal LCANT and Unit Cost</a:t>
            </a:r>
          </a:p>
          <a:p>
            <a:r>
              <a:rPr lang="en-US" dirty="0" smtClean="0"/>
              <a:t>Universal LCANT and segment for Unit Cost</a:t>
            </a:r>
          </a:p>
          <a:p>
            <a:r>
              <a:rPr lang="en-US" b="1" dirty="0" smtClean="0"/>
              <a:t>Segment for both LCANT and Unit Cost</a:t>
            </a:r>
            <a:endParaRPr lang="en-US" b="1" dirty="0"/>
          </a:p>
        </p:txBody>
      </p:sp>
    </p:spTree>
    <p:extLst>
      <p:ext uri="{BB962C8B-B14F-4D97-AF65-F5344CB8AC3E}">
        <p14:creationId xmlns:p14="http://schemas.microsoft.com/office/powerpoint/2010/main" val="3480151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Unit Cost</a:t>
            </a:r>
            <a:endParaRPr lang="en-US" dirty="0"/>
          </a:p>
        </p:txBody>
      </p:sp>
      <p:pic>
        <p:nvPicPr>
          <p:cNvPr id="7170" name="Picture 2" descr="C:\Users\James\Desktop\Work\Arboriculture\Research and Education\Teaching and courses\Appraisal Workshop\Arcadia\Powerpoint\species classifcation group assignment.jpg"/>
          <p:cNvPicPr>
            <a:picLocks noChangeAspect="1" noChangeArrowheads="1"/>
          </p:cNvPicPr>
          <p:nvPr/>
        </p:nvPicPr>
        <p:blipFill rotWithShape="1">
          <a:blip r:embed="rId2">
            <a:extLst>
              <a:ext uri="{28A0092B-C50C-407E-A947-70E740481C1C}">
                <a14:useLocalDpi xmlns:a14="http://schemas.microsoft.com/office/drawing/2010/main" val="0"/>
              </a:ext>
            </a:extLst>
          </a:blip>
          <a:srcRect t="3881"/>
          <a:stretch/>
        </p:blipFill>
        <p:spPr bwMode="auto">
          <a:xfrm>
            <a:off x="250000" y="1930399"/>
            <a:ext cx="8829212" cy="44032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9800" y="6176486"/>
            <a:ext cx="2455800" cy="369332"/>
          </a:xfrm>
          <a:prstGeom prst="rect">
            <a:avLst/>
          </a:prstGeom>
          <a:noFill/>
        </p:spPr>
        <p:txBody>
          <a:bodyPr wrap="none" rtlCol="0">
            <a:spAutoFit/>
          </a:bodyPr>
          <a:lstStyle/>
          <a:p>
            <a:r>
              <a:rPr lang="en-US" dirty="0" smtClean="0"/>
              <a:t>Western Chapter, 2004</a:t>
            </a:r>
            <a:endParaRPr lang="en-US" dirty="0"/>
          </a:p>
        </p:txBody>
      </p:sp>
    </p:spTree>
    <p:extLst>
      <p:ext uri="{BB962C8B-B14F-4D97-AF65-F5344CB8AC3E}">
        <p14:creationId xmlns:p14="http://schemas.microsoft.com/office/powerpoint/2010/main" val="3395497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LCANT</a:t>
            </a:r>
            <a:endParaRPr lang="en-US" dirty="0"/>
          </a:p>
        </p:txBody>
      </p:sp>
      <p:sp>
        <p:nvSpPr>
          <p:cNvPr id="3" name="Content Placeholder 2"/>
          <p:cNvSpPr>
            <a:spLocks noGrp="1"/>
          </p:cNvSpPr>
          <p:nvPr>
            <p:ph idx="1"/>
          </p:nvPr>
        </p:nvSpPr>
        <p:spPr>
          <a:xfrm>
            <a:off x="457200" y="1935480"/>
            <a:ext cx="4038600" cy="4389120"/>
          </a:xfrm>
        </p:spPr>
        <p:txBody>
          <a:bodyPr/>
          <a:lstStyle/>
          <a:p>
            <a:r>
              <a:rPr lang="en-US" dirty="0" smtClean="0"/>
              <a:t>Number </a:t>
            </a:r>
            <a:r>
              <a:rPr lang="en-US" dirty="0"/>
              <a:t>of taxa at size</a:t>
            </a:r>
          </a:p>
          <a:p>
            <a:r>
              <a:rPr lang="en-US" dirty="0"/>
              <a:t>Number of trees at size</a:t>
            </a:r>
          </a:p>
          <a:p>
            <a:r>
              <a:rPr lang="en-US" dirty="0"/>
              <a:t>Number of nurseries supplying size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6800" y="1295400"/>
            <a:ext cx="3124200" cy="511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554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LCANT</a:t>
            </a:r>
            <a:endParaRPr lang="en-US" dirty="0"/>
          </a:p>
        </p:txBody>
      </p:sp>
      <p:sp>
        <p:nvSpPr>
          <p:cNvPr id="3" name="Content Placeholder 2"/>
          <p:cNvSpPr>
            <a:spLocks noGrp="1"/>
          </p:cNvSpPr>
          <p:nvPr>
            <p:ph idx="1"/>
          </p:nvPr>
        </p:nvSpPr>
        <p:spPr>
          <a:xfrm>
            <a:off x="457200" y="1935480"/>
            <a:ext cx="4038600" cy="4389120"/>
          </a:xfrm>
        </p:spPr>
        <p:txBody>
          <a:bodyPr/>
          <a:lstStyle/>
          <a:p>
            <a:r>
              <a:rPr lang="en-US" b="1" dirty="0"/>
              <a:t>Number of taxa at </a:t>
            </a:r>
            <a:r>
              <a:rPr lang="en-US" b="1" dirty="0" smtClean="0"/>
              <a:t>size</a:t>
            </a:r>
            <a:endParaRPr lang="en-US"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5422" y="2667000"/>
            <a:ext cx="8053156"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827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LCANT</a:t>
            </a:r>
            <a:endParaRPr lang="en-US" dirty="0"/>
          </a:p>
        </p:txBody>
      </p:sp>
      <p:sp>
        <p:nvSpPr>
          <p:cNvPr id="3" name="Content Placeholder 2"/>
          <p:cNvSpPr>
            <a:spLocks noGrp="1"/>
          </p:cNvSpPr>
          <p:nvPr>
            <p:ph idx="1"/>
          </p:nvPr>
        </p:nvSpPr>
        <p:spPr>
          <a:xfrm>
            <a:off x="457200" y="1935480"/>
            <a:ext cx="8077200" cy="4389120"/>
          </a:xfrm>
        </p:spPr>
        <p:txBody>
          <a:bodyPr/>
          <a:lstStyle/>
          <a:p>
            <a:r>
              <a:rPr lang="en-US" b="1" dirty="0"/>
              <a:t>Number of taxa at </a:t>
            </a:r>
            <a:r>
              <a:rPr lang="en-US" b="1" dirty="0" smtClean="0"/>
              <a:t>size</a:t>
            </a:r>
          </a:p>
          <a:p>
            <a:pPr lvl="1"/>
            <a:r>
              <a:rPr lang="en-US" dirty="0" smtClean="0"/>
              <a:t>One uniform LCANT for all calculations</a:t>
            </a:r>
          </a:p>
          <a:p>
            <a:pPr lvl="1"/>
            <a:r>
              <a:rPr lang="en-US" dirty="0"/>
              <a:t>Least amount of data collection required</a:t>
            </a:r>
          </a:p>
          <a:p>
            <a:pPr lvl="1"/>
            <a:r>
              <a:rPr lang="en-US" dirty="0" smtClean="0"/>
              <a:t>Some species many not be available at that size</a:t>
            </a:r>
          </a:p>
        </p:txBody>
      </p:sp>
    </p:spTree>
    <p:extLst>
      <p:ext uri="{BB962C8B-B14F-4D97-AF65-F5344CB8AC3E}">
        <p14:creationId xmlns:p14="http://schemas.microsoft.com/office/powerpoint/2010/main" val="1341133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LCANT</a:t>
            </a:r>
            <a:endParaRPr lang="en-US" dirty="0"/>
          </a:p>
        </p:txBody>
      </p:sp>
      <p:sp>
        <p:nvSpPr>
          <p:cNvPr id="3" name="Content Placeholder 2"/>
          <p:cNvSpPr>
            <a:spLocks noGrp="1"/>
          </p:cNvSpPr>
          <p:nvPr>
            <p:ph idx="1"/>
          </p:nvPr>
        </p:nvSpPr>
        <p:spPr>
          <a:xfrm>
            <a:off x="457200" y="1935480"/>
            <a:ext cx="7924800" cy="4389120"/>
          </a:xfrm>
        </p:spPr>
        <p:txBody>
          <a:bodyPr/>
          <a:lstStyle/>
          <a:p>
            <a:r>
              <a:rPr lang="en-US" dirty="0"/>
              <a:t>Number of taxa at size</a:t>
            </a:r>
          </a:p>
          <a:p>
            <a:r>
              <a:rPr lang="en-US" b="1" dirty="0"/>
              <a:t>Number of trees at </a:t>
            </a:r>
            <a:r>
              <a:rPr lang="en-US" b="1" dirty="0" smtClean="0"/>
              <a:t>size</a:t>
            </a:r>
          </a:p>
          <a:p>
            <a:pPr lvl="1"/>
            <a:r>
              <a:rPr lang="en-US" dirty="0" smtClean="0"/>
              <a:t>Complete nursery inventory data required</a:t>
            </a:r>
          </a:p>
          <a:p>
            <a:pPr lvl="1"/>
            <a:r>
              <a:rPr lang="en-US" dirty="0" smtClean="0"/>
              <a:t>Can be fixed or segmented</a:t>
            </a:r>
          </a:p>
          <a:p>
            <a:pPr lvl="1"/>
            <a:r>
              <a:rPr lang="en-US" dirty="0"/>
              <a:t>Costly data collection</a:t>
            </a:r>
          </a:p>
          <a:p>
            <a:pPr lvl="1"/>
            <a:r>
              <a:rPr lang="en-US" dirty="0"/>
              <a:t>Proprietary data</a:t>
            </a:r>
          </a:p>
        </p:txBody>
      </p:sp>
    </p:spTree>
    <p:extLst>
      <p:ext uri="{BB962C8B-B14F-4D97-AF65-F5344CB8AC3E}">
        <p14:creationId xmlns:p14="http://schemas.microsoft.com/office/powerpoint/2010/main" val="2916767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Trunk Formula Technique (TFT)</a:t>
            </a:r>
            <a:endParaRPr lang="en-US" sz="4400" dirty="0"/>
          </a:p>
        </p:txBody>
      </p:sp>
      <p:sp>
        <p:nvSpPr>
          <p:cNvPr id="3" name="Content Placeholder 2"/>
          <p:cNvSpPr>
            <a:spLocks noGrp="1"/>
          </p:cNvSpPr>
          <p:nvPr>
            <p:ph idx="1"/>
          </p:nvPr>
        </p:nvSpPr>
        <p:spPr>
          <a:xfrm>
            <a:off x="457200" y="1935480"/>
            <a:ext cx="7696200" cy="4389120"/>
          </a:xfrm>
        </p:spPr>
        <p:txBody>
          <a:bodyPr/>
          <a:lstStyle/>
          <a:p>
            <a:r>
              <a:rPr lang="en-US" dirty="0" smtClean="0"/>
              <a:t>Trunk Area</a:t>
            </a:r>
          </a:p>
          <a:p>
            <a:r>
              <a:rPr lang="en-US" dirty="0" smtClean="0"/>
              <a:t>Unit</a:t>
            </a:r>
            <a:r>
              <a:rPr lang="en-US" b="1" dirty="0" smtClean="0"/>
              <a:t> </a:t>
            </a:r>
            <a:r>
              <a:rPr lang="en-US" dirty="0" smtClean="0"/>
              <a:t>Cost</a:t>
            </a:r>
          </a:p>
          <a:p>
            <a:r>
              <a:rPr lang="en-US" dirty="0" smtClean="0"/>
              <a:t>Condition</a:t>
            </a:r>
          </a:p>
          <a:p>
            <a:r>
              <a:rPr lang="en-US" dirty="0" smtClean="0"/>
              <a:t>Functional Limitations</a:t>
            </a:r>
          </a:p>
          <a:p>
            <a:r>
              <a:rPr lang="en-US" dirty="0" smtClean="0"/>
              <a:t>External Limitations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6800" y="2209800"/>
            <a:ext cx="316992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238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LCANT</a:t>
            </a:r>
            <a:endParaRPr lang="en-US" dirty="0"/>
          </a:p>
        </p:txBody>
      </p:sp>
      <p:sp>
        <p:nvSpPr>
          <p:cNvPr id="3" name="Content Placeholder 2"/>
          <p:cNvSpPr>
            <a:spLocks noGrp="1"/>
          </p:cNvSpPr>
          <p:nvPr>
            <p:ph idx="1"/>
          </p:nvPr>
        </p:nvSpPr>
        <p:spPr>
          <a:xfrm>
            <a:off x="457200" y="1935480"/>
            <a:ext cx="8077200" cy="4389120"/>
          </a:xfrm>
        </p:spPr>
        <p:txBody>
          <a:bodyPr/>
          <a:lstStyle/>
          <a:p>
            <a:r>
              <a:rPr lang="en-US" dirty="0"/>
              <a:t>Number of taxa at size</a:t>
            </a:r>
          </a:p>
          <a:p>
            <a:r>
              <a:rPr lang="en-US" dirty="0"/>
              <a:t>Number of trees at size</a:t>
            </a:r>
          </a:p>
          <a:p>
            <a:r>
              <a:rPr lang="en-US" b="1" dirty="0"/>
              <a:t>Number of nurseries supplying </a:t>
            </a:r>
            <a:r>
              <a:rPr lang="en-US" b="1" dirty="0" smtClean="0"/>
              <a:t>size</a:t>
            </a:r>
          </a:p>
          <a:p>
            <a:pPr lvl="1"/>
            <a:r>
              <a:rPr lang="en-US" dirty="0" smtClean="0"/>
              <a:t>Moderate amount of data required</a:t>
            </a:r>
          </a:p>
          <a:p>
            <a:pPr lvl="1"/>
            <a:r>
              <a:rPr lang="en-US" dirty="0" smtClean="0"/>
              <a:t>Public information</a:t>
            </a:r>
          </a:p>
          <a:p>
            <a:pPr lvl="1"/>
            <a:r>
              <a:rPr lang="en-US" dirty="0" smtClean="0"/>
              <a:t>Can </a:t>
            </a:r>
            <a:r>
              <a:rPr lang="en-US" dirty="0" smtClean="0"/>
              <a:t>be fixed or segmented</a:t>
            </a:r>
            <a:endParaRPr lang="en-US" dirty="0"/>
          </a:p>
        </p:txBody>
      </p:sp>
    </p:spTree>
    <p:extLst>
      <p:ext uri="{BB962C8B-B14F-4D97-AF65-F5344CB8AC3E}">
        <p14:creationId xmlns:p14="http://schemas.microsoft.com/office/powerpoint/2010/main" val="328604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1</a:t>
            </a:r>
            <a:endParaRPr lang="en-US" dirty="0"/>
          </a:p>
        </p:txBody>
      </p:sp>
      <p:sp>
        <p:nvSpPr>
          <p:cNvPr id="7" name="Content Placeholder 2"/>
          <p:cNvSpPr>
            <a:spLocks noGrp="1"/>
          </p:cNvSpPr>
          <p:nvPr>
            <p:ph idx="1"/>
          </p:nvPr>
        </p:nvSpPr>
        <p:spPr>
          <a:xfrm>
            <a:off x="457200" y="1935480"/>
            <a:ext cx="8305800" cy="4617720"/>
          </a:xfrm>
        </p:spPr>
        <p:txBody>
          <a:bodyPr>
            <a:normAutofit/>
          </a:bodyPr>
          <a:lstStyle/>
          <a:p>
            <a:r>
              <a:rPr lang="en-US" dirty="0" smtClean="0"/>
              <a:t>May </a:t>
            </a:r>
            <a:r>
              <a:rPr lang="en-US" dirty="0" smtClean="0"/>
              <a:t>2016 </a:t>
            </a:r>
          </a:p>
          <a:p>
            <a:r>
              <a:rPr lang="en-US" dirty="0"/>
              <a:t>Included proprietary </a:t>
            </a:r>
            <a:r>
              <a:rPr lang="en-US" dirty="0" smtClean="0"/>
              <a:t>data</a:t>
            </a:r>
          </a:p>
          <a:p>
            <a:r>
              <a:rPr lang="en-US" dirty="0" smtClean="0"/>
              <a:t>Entire U.S. Nursery Database      n &gt; </a:t>
            </a:r>
            <a:r>
              <a:rPr lang="en-US" dirty="0" smtClean="0"/>
              <a:t>1,000</a:t>
            </a:r>
            <a:endParaRPr lang="en-US" dirty="0" smtClean="0"/>
          </a:p>
        </p:txBody>
      </p:sp>
      <p:pic>
        <p:nvPicPr>
          <p:cNvPr id="4" name="Picture 2" descr="C:\Users\James\Desktop\Work\Arboriculture\My Articles\Appraisal\CTLA Formula\Base Price and Unit Cost in CTLA\2019 conference presentation\hmi logo\Google Profile 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53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1</a:t>
            </a:r>
            <a:endParaRPr lang="en-US" dirty="0"/>
          </a:p>
        </p:txBody>
      </p:sp>
      <p:pic>
        <p:nvPicPr>
          <p:cNvPr id="3074" name="Picture 2" descr="C:\Users\James\Desktop\Work\Arboriculture\My Articles\Appraisal\CTLA Formula\Base Price and Unit Cost in CTLA\figures\Version 2\Figure 3 Trunk diameter vs Unit C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2133600"/>
            <a:ext cx="6826613" cy="4419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ames\Desktop\Work\Arboriculture\My Articles\Appraisal\CTLA Formula\Base Price and Unit Cost in CTLA\2019 conference presentation\hmi logo\Google Profile 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43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2</a:t>
            </a:r>
            <a:endParaRPr lang="en-US" dirty="0"/>
          </a:p>
        </p:txBody>
      </p:sp>
      <p:sp>
        <p:nvSpPr>
          <p:cNvPr id="7" name="Content Placeholder 2"/>
          <p:cNvSpPr>
            <a:spLocks noGrp="1"/>
          </p:cNvSpPr>
          <p:nvPr>
            <p:ph idx="1"/>
          </p:nvPr>
        </p:nvSpPr>
        <p:spPr>
          <a:xfrm>
            <a:off x="457200" y="1935480"/>
            <a:ext cx="8305800" cy="4617720"/>
          </a:xfrm>
        </p:spPr>
        <p:txBody>
          <a:bodyPr>
            <a:normAutofit/>
          </a:bodyPr>
          <a:lstStyle/>
          <a:p>
            <a:r>
              <a:rPr lang="en-US" dirty="0" smtClean="0"/>
              <a:t>July </a:t>
            </a:r>
            <a:r>
              <a:rPr lang="en-US" dirty="0"/>
              <a:t>2019</a:t>
            </a:r>
          </a:p>
          <a:p>
            <a:r>
              <a:rPr lang="en-US" dirty="0"/>
              <a:t>Public data only</a:t>
            </a:r>
          </a:p>
          <a:p>
            <a:r>
              <a:rPr lang="en-US" dirty="0"/>
              <a:t>Southeast (NC, SC, GA)        n = 19</a:t>
            </a:r>
          </a:p>
          <a:p>
            <a:r>
              <a:rPr lang="en-US" dirty="0"/>
              <a:t>Northeast (NJ, NY, PA)          n = 17</a:t>
            </a:r>
          </a:p>
          <a:p>
            <a:r>
              <a:rPr lang="en-US" dirty="0"/>
              <a:t>TN (McMinnville Market)    n = </a:t>
            </a:r>
            <a:r>
              <a:rPr lang="en-US" dirty="0" smtClean="0"/>
              <a:t>15</a:t>
            </a:r>
            <a:endParaRPr lang="en-US" dirty="0"/>
          </a:p>
        </p:txBody>
      </p:sp>
      <p:pic>
        <p:nvPicPr>
          <p:cNvPr id="4" name="Picture 2" descr="C:\Users\James\Desktop\Work\Arboriculture\My Articles\Appraisal\CTLA Formula\Base Price and Unit Cost in CTLA\2019 conference presentation\hmi logo\Google Profile 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870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2</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6873875" cy="436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James\Desktop\Work\Arboriculture\My Articles\Appraisal\CTLA Formula\Base Price and Unit Cost in CTLA\2019 conference presentation\hmi logo\Google Profile 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983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Example Tree 1</a:t>
            </a:r>
            <a:endParaRPr lang="en-US" sz="4400" dirty="0"/>
          </a:p>
        </p:txBody>
      </p:sp>
      <p:sp>
        <p:nvSpPr>
          <p:cNvPr id="3" name="Content Placeholder 2"/>
          <p:cNvSpPr>
            <a:spLocks noGrp="1"/>
          </p:cNvSpPr>
          <p:nvPr>
            <p:ph idx="1"/>
          </p:nvPr>
        </p:nvSpPr>
        <p:spPr>
          <a:xfrm>
            <a:off x="457200" y="1935480"/>
            <a:ext cx="7696200" cy="4389120"/>
          </a:xfrm>
        </p:spPr>
        <p:txBody>
          <a:bodyPr/>
          <a:lstStyle/>
          <a:p>
            <a:r>
              <a:rPr lang="en-US" i="1" dirty="0" smtClean="0"/>
              <a:t>Platanus </a:t>
            </a:r>
            <a:r>
              <a:rPr lang="en-US" dirty="0" smtClean="0"/>
              <a:t>x</a:t>
            </a:r>
            <a:r>
              <a:rPr lang="en-US" i="1" dirty="0" smtClean="0"/>
              <a:t> hispanica</a:t>
            </a:r>
          </a:p>
          <a:p>
            <a:r>
              <a:rPr lang="en-US" dirty="0" smtClean="0"/>
              <a:t>16” DBH</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24400" y="1295400"/>
            <a:ext cx="38290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493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Example Tree 2</a:t>
            </a:r>
            <a:endParaRPr lang="en-US" sz="4400" dirty="0"/>
          </a:p>
        </p:txBody>
      </p:sp>
      <p:sp>
        <p:nvSpPr>
          <p:cNvPr id="3" name="Content Placeholder 2"/>
          <p:cNvSpPr>
            <a:spLocks noGrp="1"/>
          </p:cNvSpPr>
          <p:nvPr>
            <p:ph idx="1"/>
          </p:nvPr>
        </p:nvSpPr>
        <p:spPr>
          <a:xfrm>
            <a:off x="457200" y="1935480"/>
            <a:ext cx="7696200" cy="4389120"/>
          </a:xfrm>
        </p:spPr>
        <p:txBody>
          <a:bodyPr/>
          <a:lstStyle/>
          <a:p>
            <a:r>
              <a:rPr lang="en-US" i="1" dirty="0" smtClean="0"/>
              <a:t>Ginkgo biloba</a:t>
            </a:r>
          </a:p>
          <a:p>
            <a:r>
              <a:rPr lang="en-US" dirty="0" smtClean="0"/>
              <a:t>16” DBH</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32279" y="1295400"/>
            <a:ext cx="381329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747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400" dirty="0" smtClean="0"/>
              <a:t>Fixed Unit Cost</a:t>
            </a:r>
            <a:endParaRPr lang="en-US" sz="4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3000" y="1574800"/>
            <a:ext cx="3200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476375" y="5562600"/>
            <a:ext cx="2533650" cy="990600"/>
          </a:xfrm>
          <a:solidFill>
            <a:schemeClr val="bg1"/>
          </a:solidFill>
          <a:ln>
            <a:solidFill>
              <a:schemeClr val="tx1"/>
            </a:solidFill>
          </a:ln>
        </p:spPr>
        <p:txBody>
          <a:bodyPr>
            <a:normAutofit fontScale="62500" lnSpcReduction="20000"/>
          </a:bodyPr>
          <a:lstStyle/>
          <a:p>
            <a:pPr marL="0" indent="0" algn="ctr">
              <a:buNone/>
            </a:pPr>
            <a:r>
              <a:rPr lang="en-US" sz="3200" dirty="0" smtClean="0">
                <a:latin typeface="+mj-lt"/>
              </a:rPr>
              <a:t>LCANT: 3.0”</a:t>
            </a:r>
          </a:p>
          <a:p>
            <a:pPr marL="0" indent="0" algn="ctr">
              <a:buNone/>
            </a:pPr>
            <a:r>
              <a:rPr lang="en-US" sz="3200" dirty="0" smtClean="0">
                <a:latin typeface="+mj-lt"/>
              </a:rPr>
              <a:t>Unit Cost: $24.62 </a:t>
            </a:r>
            <a:r>
              <a:rPr lang="en-US" dirty="0" smtClean="0">
                <a:latin typeface="+mj-lt"/>
              </a:rPr>
              <a:t>/ in²</a:t>
            </a:r>
            <a:endParaRPr lang="en-US" sz="3200" dirty="0" smtClean="0">
              <a:latin typeface="+mj-lt"/>
            </a:endParaRPr>
          </a:p>
          <a:p>
            <a:pPr marL="0" indent="0" algn="ctr">
              <a:buNone/>
            </a:pPr>
            <a:r>
              <a:rPr lang="en-US" sz="3500" dirty="0" smtClean="0">
                <a:latin typeface="+mj-lt"/>
              </a:rPr>
              <a:t>Basic Cost: $7,518</a:t>
            </a:r>
            <a:endParaRPr lang="en-US" sz="35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61185" y="1447800"/>
            <a:ext cx="3282087"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5362574" y="5562600"/>
            <a:ext cx="2533650" cy="990600"/>
          </a:xfrm>
          <a:prstGeom prst="rect">
            <a:avLst/>
          </a:prstGeom>
          <a:solidFill>
            <a:schemeClr val="bg1"/>
          </a:solidFill>
          <a:ln>
            <a:solidFill>
              <a:schemeClr val="tx1"/>
            </a:solidFill>
          </a:ln>
        </p:spPr>
        <p:txBody>
          <a:bodyPr vert="horz">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3200" dirty="0" smtClean="0">
                <a:latin typeface="+mj-lt"/>
              </a:rPr>
              <a:t>LCANT: 3.0”</a:t>
            </a:r>
          </a:p>
          <a:p>
            <a:pPr marL="0" indent="0" algn="ctr">
              <a:buFont typeface="Wingdings 2"/>
              <a:buNone/>
            </a:pPr>
            <a:r>
              <a:rPr lang="en-US" sz="3200" dirty="0" smtClean="0">
                <a:latin typeface="+mj-lt"/>
              </a:rPr>
              <a:t>Unit Cost: $24.62 </a:t>
            </a:r>
            <a:r>
              <a:rPr lang="en-US" dirty="0" smtClean="0">
                <a:latin typeface="+mj-lt"/>
              </a:rPr>
              <a:t>/ in²</a:t>
            </a:r>
            <a:endParaRPr lang="en-US" sz="3200" dirty="0" smtClean="0">
              <a:latin typeface="+mj-lt"/>
            </a:endParaRPr>
          </a:p>
          <a:p>
            <a:pPr marL="0" indent="0" algn="ctr">
              <a:buNone/>
            </a:pPr>
            <a:r>
              <a:rPr lang="en-US" sz="3500" dirty="0">
                <a:latin typeface="+mj-lt"/>
              </a:rPr>
              <a:t>Basic Cost: $7,518</a:t>
            </a:r>
          </a:p>
        </p:txBody>
      </p:sp>
    </p:spTree>
    <p:extLst>
      <p:ext uri="{BB962C8B-B14F-4D97-AF65-F5344CB8AC3E}">
        <p14:creationId xmlns:p14="http://schemas.microsoft.com/office/powerpoint/2010/main" val="371784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400" dirty="0" smtClean="0"/>
              <a:t>Fixed LCANT</a:t>
            </a:r>
            <a:endParaRPr lang="en-US" sz="4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3000" y="1574800"/>
            <a:ext cx="3200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476375" y="5562600"/>
            <a:ext cx="2533650" cy="990600"/>
          </a:xfrm>
          <a:solidFill>
            <a:schemeClr val="bg1"/>
          </a:solidFill>
          <a:ln>
            <a:solidFill>
              <a:schemeClr val="tx1"/>
            </a:solidFill>
          </a:ln>
        </p:spPr>
        <p:txBody>
          <a:bodyPr>
            <a:normAutofit fontScale="62500" lnSpcReduction="20000"/>
          </a:bodyPr>
          <a:lstStyle/>
          <a:p>
            <a:pPr marL="0" indent="0" algn="ctr">
              <a:buNone/>
            </a:pPr>
            <a:r>
              <a:rPr lang="en-US" sz="3200" dirty="0" smtClean="0">
                <a:latin typeface="+mj-lt"/>
              </a:rPr>
              <a:t>LCANT: 3.0”</a:t>
            </a:r>
          </a:p>
          <a:p>
            <a:pPr marL="0" indent="0" algn="ctr">
              <a:buNone/>
            </a:pPr>
            <a:r>
              <a:rPr lang="en-US" sz="3200" dirty="0" smtClean="0">
                <a:latin typeface="+mj-lt"/>
              </a:rPr>
              <a:t>Unit Cost: $24.76 </a:t>
            </a:r>
            <a:r>
              <a:rPr lang="en-US" dirty="0" smtClean="0">
                <a:latin typeface="+mj-lt"/>
              </a:rPr>
              <a:t>/ in²</a:t>
            </a:r>
            <a:endParaRPr lang="en-US" sz="3200" dirty="0" smtClean="0">
              <a:latin typeface="+mj-lt"/>
            </a:endParaRPr>
          </a:p>
          <a:p>
            <a:pPr marL="0" indent="0" algn="ctr">
              <a:buNone/>
            </a:pPr>
            <a:r>
              <a:rPr lang="en-US" sz="3500" dirty="0" smtClean="0">
                <a:latin typeface="+mj-lt"/>
              </a:rPr>
              <a:t>Basic Cost: $7,702</a:t>
            </a:r>
            <a:endParaRPr lang="en-US" sz="35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61185" y="1447800"/>
            <a:ext cx="3282087"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5362574" y="5562600"/>
            <a:ext cx="2533650" cy="990600"/>
          </a:xfrm>
          <a:prstGeom prst="rect">
            <a:avLst/>
          </a:prstGeom>
          <a:solidFill>
            <a:schemeClr val="bg1"/>
          </a:solidFill>
          <a:ln>
            <a:solidFill>
              <a:schemeClr val="tx1"/>
            </a:solidFill>
          </a:ln>
        </p:spPr>
        <p:txBody>
          <a:bodyPr vert="horz">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3200" dirty="0" smtClean="0">
                <a:latin typeface="+mj-lt"/>
              </a:rPr>
              <a:t>LCANT: 3.0”</a:t>
            </a:r>
          </a:p>
          <a:p>
            <a:pPr marL="0" indent="0" algn="ctr">
              <a:buFont typeface="Wingdings 2"/>
              <a:buNone/>
            </a:pPr>
            <a:r>
              <a:rPr lang="en-US" sz="3200" dirty="0" smtClean="0">
                <a:latin typeface="+mj-lt"/>
              </a:rPr>
              <a:t>Unit Cost: $35.37 </a:t>
            </a:r>
            <a:r>
              <a:rPr lang="en-US" dirty="0" smtClean="0">
                <a:latin typeface="+mj-lt"/>
              </a:rPr>
              <a:t>/ in²</a:t>
            </a:r>
            <a:endParaRPr lang="en-US" sz="3200" dirty="0" smtClean="0">
              <a:latin typeface="+mj-lt"/>
            </a:endParaRPr>
          </a:p>
          <a:p>
            <a:pPr marL="0" indent="0" algn="ctr">
              <a:buFont typeface="Wingdings 2"/>
              <a:buNone/>
            </a:pPr>
            <a:r>
              <a:rPr lang="en-US" sz="3500" dirty="0" smtClean="0">
                <a:latin typeface="+mj-lt"/>
              </a:rPr>
              <a:t>Basic Cost: $11,002</a:t>
            </a:r>
            <a:endParaRPr lang="en-US" sz="3500" dirty="0">
              <a:latin typeface="+mj-lt"/>
            </a:endParaRPr>
          </a:p>
        </p:txBody>
      </p:sp>
    </p:spTree>
    <p:extLst>
      <p:ext uri="{BB962C8B-B14F-4D97-AF65-F5344CB8AC3E}">
        <p14:creationId xmlns:p14="http://schemas.microsoft.com/office/powerpoint/2010/main" val="1754843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400" dirty="0" smtClean="0"/>
              <a:t>Species LCANT</a:t>
            </a:r>
            <a:endParaRPr lang="en-US" sz="4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1797050"/>
            <a:ext cx="3972395"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12925"/>
            <a:ext cx="4123938" cy="379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12924"/>
            <a:ext cx="4123938" cy="379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799" y="1797049"/>
            <a:ext cx="3972395" cy="377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067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Trunk Formula Technique (TFT)</a:t>
            </a:r>
            <a:endParaRPr lang="en-US" sz="4400" dirty="0"/>
          </a:p>
        </p:txBody>
      </p:sp>
      <p:sp>
        <p:nvSpPr>
          <p:cNvPr id="3" name="Content Placeholder 2"/>
          <p:cNvSpPr>
            <a:spLocks noGrp="1"/>
          </p:cNvSpPr>
          <p:nvPr>
            <p:ph idx="1"/>
          </p:nvPr>
        </p:nvSpPr>
        <p:spPr>
          <a:xfrm>
            <a:off x="457200" y="1935480"/>
            <a:ext cx="7696200" cy="4389120"/>
          </a:xfrm>
        </p:spPr>
        <p:txBody>
          <a:bodyPr/>
          <a:lstStyle/>
          <a:p>
            <a:r>
              <a:rPr lang="en-US" dirty="0" smtClean="0"/>
              <a:t>Trunk Area</a:t>
            </a:r>
          </a:p>
          <a:p>
            <a:r>
              <a:rPr lang="en-US" b="1" dirty="0" smtClean="0"/>
              <a:t>Unit Cost</a:t>
            </a:r>
          </a:p>
          <a:p>
            <a:r>
              <a:rPr lang="en-US" dirty="0" smtClean="0"/>
              <a:t>Condition</a:t>
            </a:r>
          </a:p>
          <a:p>
            <a:r>
              <a:rPr lang="en-US" dirty="0" smtClean="0"/>
              <a:t>Functional Limitations</a:t>
            </a:r>
          </a:p>
          <a:p>
            <a:r>
              <a:rPr lang="en-US" dirty="0" smtClean="0"/>
              <a:t>External Limitations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6800" y="2209800"/>
            <a:ext cx="316992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325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400" dirty="0" smtClean="0"/>
              <a:t>Species LCANT (50%)</a:t>
            </a:r>
            <a:endParaRPr lang="en-US" sz="4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1797050"/>
            <a:ext cx="3972395"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12925"/>
            <a:ext cx="4123938" cy="379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12924"/>
            <a:ext cx="4123938" cy="379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799" y="1797049"/>
            <a:ext cx="3972395" cy="377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812925"/>
            <a:ext cx="4123938" cy="378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740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400" dirty="0" smtClean="0"/>
              <a:t>Species LCANT (50%)</a:t>
            </a:r>
            <a:endParaRPr lang="en-US" sz="4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3000" y="1574800"/>
            <a:ext cx="3200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476375" y="5562600"/>
            <a:ext cx="2533650" cy="990600"/>
          </a:xfrm>
          <a:solidFill>
            <a:schemeClr val="bg1"/>
          </a:solidFill>
          <a:ln>
            <a:solidFill>
              <a:schemeClr val="tx1"/>
            </a:solidFill>
          </a:ln>
        </p:spPr>
        <p:txBody>
          <a:bodyPr>
            <a:normAutofit fontScale="62500" lnSpcReduction="20000"/>
          </a:bodyPr>
          <a:lstStyle/>
          <a:p>
            <a:pPr marL="0" indent="0" algn="ctr">
              <a:buNone/>
            </a:pPr>
            <a:r>
              <a:rPr lang="en-US" sz="3200" dirty="0" smtClean="0">
                <a:latin typeface="+mj-lt"/>
              </a:rPr>
              <a:t>LCANT: 3.0”</a:t>
            </a:r>
          </a:p>
          <a:p>
            <a:pPr marL="0" indent="0" algn="ctr">
              <a:buNone/>
            </a:pPr>
            <a:r>
              <a:rPr lang="en-US" sz="3200" dirty="0" smtClean="0">
                <a:latin typeface="+mj-lt"/>
              </a:rPr>
              <a:t>Unit Cost: $24.76 </a:t>
            </a:r>
            <a:r>
              <a:rPr lang="en-US" dirty="0" smtClean="0">
                <a:latin typeface="+mj-lt"/>
              </a:rPr>
              <a:t>/ in²</a:t>
            </a:r>
            <a:endParaRPr lang="en-US" sz="3200" dirty="0" smtClean="0">
              <a:latin typeface="+mj-lt"/>
            </a:endParaRPr>
          </a:p>
          <a:p>
            <a:pPr marL="0" indent="0" algn="ctr">
              <a:buNone/>
            </a:pPr>
            <a:r>
              <a:rPr lang="en-US" sz="3500" dirty="0" smtClean="0">
                <a:latin typeface="+mj-lt"/>
              </a:rPr>
              <a:t>Basic Cost: $7,704</a:t>
            </a:r>
            <a:endParaRPr lang="en-US" sz="35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61185" y="1447800"/>
            <a:ext cx="3282087"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5362574" y="5562600"/>
            <a:ext cx="2533650" cy="990600"/>
          </a:xfrm>
          <a:prstGeom prst="rect">
            <a:avLst/>
          </a:prstGeom>
          <a:solidFill>
            <a:schemeClr val="bg1"/>
          </a:solidFill>
          <a:ln>
            <a:solidFill>
              <a:schemeClr val="tx1"/>
            </a:solidFill>
          </a:ln>
        </p:spPr>
        <p:txBody>
          <a:bodyPr vert="horz">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3200" dirty="0" smtClean="0">
                <a:latin typeface="+mj-lt"/>
              </a:rPr>
              <a:t>LCANT: ***</a:t>
            </a:r>
          </a:p>
          <a:p>
            <a:pPr marL="0" indent="0" algn="ctr">
              <a:buFont typeface="Wingdings 2"/>
              <a:buNone/>
            </a:pPr>
            <a:r>
              <a:rPr lang="en-US" sz="3200" dirty="0" smtClean="0">
                <a:latin typeface="+mj-lt"/>
              </a:rPr>
              <a:t>Unit Cost: $**** </a:t>
            </a:r>
            <a:r>
              <a:rPr lang="en-US" dirty="0" smtClean="0">
                <a:latin typeface="+mj-lt"/>
              </a:rPr>
              <a:t>/ in²</a:t>
            </a:r>
            <a:endParaRPr lang="en-US" sz="3200" dirty="0" smtClean="0">
              <a:latin typeface="+mj-lt"/>
            </a:endParaRPr>
          </a:p>
          <a:p>
            <a:pPr marL="0" indent="0" algn="ctr">
              <a:buFont typeface="Wingdings 2"/>
              <a:buNone/>
            </a:pPr>
            <a:r>
              <a:rPr lang="en-US" sz="3500" dirty="0" smtClean="0">
                <a:latin typeface="+mj-lt"/>
              </a:rPr>
              <a:t>Basic Cost: $****</a:t>
            </a:r>
            <a:endParaRPr lang="en-US" sz="3500" dirty="0">
              <a:latin typeface="+mj-lt"/>
            </a:endParaRPr>
          </a:p>
        </p:txBody>
      </p:sp>
    </p:spTree>
    <p:extLst>
      <p:ext uri="{BB962C8B-B14F-4D97-AF65-F5344CB8AC3E}">
        <p14:creationId xmlns:p14="http://schemas.microsoft.com/office/powerpoint/2010/main" val="3336435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400" dirty="0" smtClean="0"/>
              <a:t>Species LCANT (25%)</a:t>
            </a:r>
            <a:endParaRPr lang="en-US" sz="4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1797050"/>
            <a:ext cx="3972395"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12925"/>
            <a:ext cx="4123938" cy="379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12924"/>
            <a:ext cx="4123938" cy="379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799" y="1797049"/>
            <a:ext cx="3972395" cy="377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812924"/>
            <a:ext cx="4123938" cy="379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799" y="1797049"/>
            <a:ext cx="3972395" cy="377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38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400" dirty="0" smtClean="0"/>
              <a:t>Species LCANT (25%)</a:t>
            </a:r>
            <a:endParaRPr lang="en-US" sz="4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3000" y="1574800"/>
            <a:ext cx="3200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476375" y="5562600"/>
            <a:ext cx="2533650" cy="990600"/>
          </a:xfrm>
          <a:solidFill>
            <a:schemeClr val="bg1"/>
          </a:solidFill>
          <a:ln>
            <a:solidFill>
              <a:schemeClr val="tx1"/>
            </a:solidFill>
          </a:ln>
        </p:spPr>
        <p:txBody>
          <a:bodyPr>
            <a:normAutofit fontScale="62500" lnSpcReduction="20000"/>
          </a:bodyPr>
          <a:lstStyle/>
          <a:p>
            <a:pPr marL="0" indent="0" algn="ctr">
              <a:buNone/>
            </a:pPr>
            <a:r>
              <a:rPr lang="en-US" sz="3200" dirty="0" smtClean="0">
                <a:latin typeface="+mj-lt"/>
              </a:rPr>
              <a:t>LCANT: 3.5”</a:t>
            </a:r>
          </a:p>
          <a:p>
            <a:pPr marL="0" indent="0" algn="ctr">
              <a:buNone/>
            </a:pPr>
            <a:r>
              <a:rPr lang="en-US" sz="3200" dirty="0" smtClean="0">
                <a:latin typeface="+mj-lt"/>
              </a:rPr>
              <a:t>Unit Cost: $20.79 </a:t>
            </a:r>
            <a:r>
              <a:rPr lang="en-US" dirty="0" smtClean="0">
                <a:latin typeface="+mj-lt"/>
              </a:rPr>
              <a:t>/ in²</a:t>
            </a:r>
            <a:endParaRPr lang="en-US" sz="3200" dirty="0" smtClean="0">
              <a:latin typeface="+mj-lt"/>
            </a:endParaRPr>
          </a:p>
          <a:p>
            <a:pPr marL="0" indent="0" algn="ctr">
              <a:buNone/>
            </a:pPr>
            <a:r>
              <a:rPr lang="en-US" sz="3500" dirty="0" smtClean="0">
                <a:latin typeface="+mj-lt"/>
              </a:rPr>
              <a:t>Basic Cost: $5,431</a:t>
            </a:r>
            <a:endParaRPr lang="en-US" sz="35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61185" y="1447800"/>
            <a:ext cx="3282087"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5362574" y="5562600"/>
            <a:ext cx="2533650" cy="990600"/>
          </a:xfrm>
          <a:prstGeom prst="rect">
            <a:avLst/>
          </a:prstGeom>
          <a:solidFill>
            <a:schemeClr val="bg1"/>
          </a:solidFill>
          <a:ln>
            <a:solidFill>
              <a:schemeClr val="tx1"/>
            </a:solidFill>
          </a:ln>
        </p:spPr>
        <p:txBody>
          <a:bodyPr vert="horz">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3200" dirty="0" smtClean="0">
                <a:latin typeface="+mj-lt"/>
              </a:rPr>
              <a:t>LCANT: 2.0”</a:t>
            </a:r>
          </a:p>
          <a:p>
            <a:pPr marL="0" indent="0" algn="ctr">
              <a:buFont typeface="Wingdings 2"/>
              <a:buNone/>
            </a:pPr>
            <a:r>
              <a:rPr lang="en-US" sz="3200" dirty="0" smtClean="0">
                <a:latin typeface="+mj-lt"/>
              </a:rPr>
              <a:t>Unit Cost: $47.75 </a:t>
            </a:r>
            <a:r>
              <a:rPr lang="en-US" dirty="0" smtClean="0">
                <a:latin typeface="+mj-lt"/>
              </a:rPr>
              <a:t>/ in²</a:t>
            </a:r>
            <a:endParaRPr lang="en-US" sz="3200" dirty="0" smtClean="0">
              <a:latin typeface="+mj-lt"/>
            </a:endParaRPr>
          </a:p>
          <a:p>
            <a:pPr marL="0" indent="0" algn="ctr">
              <a:buFont typeface="Wingdings 2"/>
              <a:buNone/>
            </a:pPr>
            <a:r>
              <a:rPr lang="en-US" sz="3500" dirty="0" smtClean="0">
                <a:latin typeface="+mj-lt"/>
              </a:rPr>
              <a:t>Basic Cost: $28,652</a:t>
            </a:r>
            <a:endParaRPr lang="en-US" sz="3500" dirty="0">
              <a:latin typeface="+mj-lt"/>
            </a:endParaRPr>
          </a:p>
        </p:txBody>
      </p:sp>
    </p:spTree>
    <p:extLst>
      <p:ext uri="{BB962C8B-B14F-4D97-AF65-F5344CB8AC3E}">
        <p14:creationId xmlns:p14="http://schemas.microsoft.com/office/powerpoint/2010/main" val="3907299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400" dirty="0" smtClean="0"/>
              <a:t>Species LCANT (15%)</a:t>
            </a:r>
            <a:endParaRPr lang="en-US" sz="4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1797050"/>
            <a:ext cx="3972395"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12925"/>
            <a:ext cx="4123938" cy="379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12924"/>
            <a:ext cx="4123938" cy="379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799" y="1797049"/>
            <a:ext cx="3972395" cy="377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812924"/>
            <a:ext cx="4123938" cy="379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799" y="1797049"/>
            <a:ext cx="3972395" cy="377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799" y="1797049"/>
            <a:ext cx="3972395" cy="377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314" y="1812924"/>
            <a:ext cx="4134824" cy="3808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530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400" dirty="0" smtClean="0"/>
              <a:t>Species LCANT (15%)</a:t>
            </a:r>
            <a:endParaRPr lang="en-US" sz="4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3000" y="1574800"/>
            <a:ext cx="3200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476375" y="5562600"/>
            <a:ext cx="2533650" cy="990600"/>
          </a:xfrm>
          <a:solidFill>
            <a:schemeClr val="bg1"/>
          </a:solidFill>
          <a:ln>
            <a:solidFill>
              <a:schemeClr val="tx1"/>
            </a:solidFill>
          </a:ln>
        </p:spPr>
        <p:txBody>
          <a:bodyPr>
            <a:normAutofit fontScale="62500" lnSpcReduction="20000"/>
          </a:bodyPr>
          <a:lstStyle/>
          <a:p>
            <a:pPr marL="0" indent="0" algn="ctr">
              <a:buNone/>
            </a:pPr>
            <a:r>
              <a:rPr lang="en-US" sz="3200" dirty="0" smtClean="0">
                <a:latin typeface="+mj-lt"/>
              </a:rPr>
              <a:t>LCANT: 4”</a:t>
            </a:r>
          </a:p>
          <a:p>
            <a:pPr marL="0" indent="0" algn="ctr">
              <a:buNone/>
            </a:pPr>
            <a:r>
              <a:rPr lang="en-US" sz="3200" dirty="0" smtClean="0">
                <a:latin typeface="+mj-lt"/>
              </a:rPr>
              <a:t>Unit Cost: $25.46 </a:t>
            </a:r>
            <a:r>
              <a:rPr lang="en-US" dirty="0" smtClean="0">
                <a:latin typeface="+mj-lt"/>
              </a:rPr>
              <a:t>/ in²</a:t>
            </a:r>
            <a:endParaRPr lang="en-US" sz="3200" dirty="0" smtClean="0">
              <a:latin typeface="+mj-lt"/>
            </a:endParaRPr>
          </a:p>
          <a:p>
            <a:pPr marL="0" indent="0" algn="ctr">
              <a:buNone/>
            </a:pPr>
            <a:r>
              <a:rPr lang="en-US" sz="3500" dirty="0" smtClean="0">
                <a:latin typeface="+mj-lt"/>
              </a:rPr>
              <a:t>Basic Cost: $8,146</a:t>
            </a:r>
            <a:endParaRPr lang="en-US" sz="3500" dirty="0">
              <a:latin typeface="+mj-l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61185" y="1447800"/>
            <a:ext cx="3282087"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5362574" y="5562600"/>
            <a:ext cx="2533650" cy="990600"/>
          </a:xfrm>
          <a:prstGeom prst="rect">
            <a:avLst/>
          </a:prstGeom>
          <a:solidFill>
            <a:schemeClr val="bg1"/>
          </a:solidFill>
          <a:ln>
            <a:solidFill>
              <a:schemeClr val="tx1"/>
            </a:solidFill>
          </a:ln>
        </p:spPr>
        <p:txBody>
          <a:bodyPr vert="horz">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3200" dirty="0" smtClean="0">
                <a:latin typeface="+mj-lt"/>
              </a:rPr>
              <a:t>LCANT: 2.5”</a:t>
            </a:r>
          </a:p>
          <a:p>
            <a:pPr marL="0" indent="0" algn="ctr">
              <a:buFont typeface="Wingdings 2"/>
              <a:buNone/>
            </a:pPr>
            <a:r>
              <a:rPr lang="en-US" sz="3200" dirty="0" smtClean="0">
                <a:latin typeface="+mj-lt"/>
              </a:rPr>
              <a:t>Unit Cost: $40.74 </a:t>
            </a:r>
            <a:r>
              <a:rPr lang="en-US" dirty="0" smtClean="0">
                <a:latin typeface="+mj-lt"/>
              </a:rPr>
              <a:t>/ in²</a:t>
            </a:r>
            <a:endParaRPr lang="en-US" sz="3200" dirty="0" smtClean="0">
              <a:latin typeface="+mj-lt"/>
            </a:endParaRPr>
          </a:p>
          <a:p>
            <a:pPr marL="0" indent="0" algn="ctr">
              <a:buFont typeface="Wingdings 2"/>
              <a:buNone/>
            </a:pPr>
            <a:r>
              <a:rPr lang="en-US" sz="3500" dirty="0" smtClean="0">
                <a:latin typeface="+mj-lt"/>
              </a:rPr>
              <a:t>Basic Cost: $20,857</a:t>
            </a:r>
            <a:endParaRPr lang="en-US" sz="3500" dirty="0">
              <a:latin typeface="+mj-lt"/>
            </a:endParaRPr>
          </a:p>
        </p:txBody>
      </p:sp>
    </p:spTree>
    <p:extLst>
      <p:ext uri="{BB962C8B-B14F-4D97-AF65-F5344CB8AC3E}">
        <p14:creationId xmlns:p14="http://schemas.microsoft.com/office/powerpoint/2010/main" val="1161486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Tree>
    <p:extLst>
      <p:ext uri="{BB962C8B-B14F-4D97-AF65-F5344CB8AC3E}">
        <p14:creationId xmlns:p14="http://schemas.microsoft.com/office/powerpoint/2010/main" val="2745125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p:txBody>
          <a:bodyPr/>
          <a:lstStyle/>
          <a:p>
            <a:r>
              <a:rPr lang="en-US" dirty="0" smtClean="0"/>
              <a:t>Unit Cost is different for each size and species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1" y="2438400"/>
            <a:ext cx="6629399" cy="421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23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p:txBody>
          <a:bodyPr/>
          <a:lstStyle/>
          <a:p>
            <a:r>
              <a:rPr lang="en-US" dirty="0" smtClean="0"/>
              <a:t>Choice of LCANT can have a large effect on Basic Cost</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19800" y="2514600"/>
            <a:ext cx="2558815" cy="342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3"/>
          <p:cNvSpPr txBox="1">
            <a:spLocks/>
          </p:cNvSpPr>
          <p:nvPr/>
        </p:nvSpPr>
        <p:spPr>
          <a:xfrm>
            <a:off x="6400800" y="5879350"/>
            <a:ext cx="1975311" cy="772302"/>
          </a:xfrm>
          <a:prstGeom prst="rect">
            <a:avLst/>
          </a:prstGeom>
          <a:solidFill>
            <a:schemeClr val="bg1"/>
          </a:solidFill>
          <a:ln>
            <a:solidFill>
              <a:schemeClr val="tx1"/>
            </a:solidFill>
          </a:ln>
        </p:spPr>
        <p:txBody>
          <a:bodyPr vert="horz">
            <a:normAutofit fontScale="4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3200" dirty="0">
                <a:latin typeface="+mj-lt"/>
              </a:rPr>
              <a:t>LCANT: 3”</a:t>
            </a:r>
          </a:p>
          <a:p>
            <a:pPr marL="0" indent="0" algn="ctr">
              <a:buNone/>
            </a:pPr>
            <a:r>
              <a:rPr lang="en-US" sz="3200" dirty="0">
                <a:latin typeface="+mj-lt"/>
              </a:rPr>
              <a:t>Unit Cost: $24.62 / in²</a:t>
            </a:r>
          </a:p>
          <a:p>
            <a:pPr marL="0" indent="0" algn="ctr">
              <a:buNone/>
            </a:pPr>
            <a:r>
              <a:rPr lang="en-US" sz="3200" dirty="0">
                <a:latin typeface="+mj-lt"/>
              </a:rPr>
              <a:t>Basic Cost: $7,518</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77311" y="2514600"/>
            <a:ext cx="2513177" cy="336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3530268" y="5866859"/>
            <a:ext cx="2007261" cy="784793"/>
          </a:xfrm>
          <a:prstGeom prst="rect">
            <a:avLst/>
          </a:prstGeom>
          <a:solidFill>
            <a:schemeClr val="bg1"/>
          </a:solidFill>
          <a:ln>
            <a:solidFill>
              <a:schemeClr val="tx1"/>
            </a:solidFill>
          </a:ln>
        </p:spPr>
        <p:txBody>
          <a:bodyPr vert="horz">
            <a:normAutofit fontScale="4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3200" dirty="0" smtClean="0">
                <a:latin typeface="+mj-lt"/>
              </a:rPr>
              <a:t>LCANT: 2.5”</a:t>
            </a:r>
          </a:p>
          <a:p>
            <a:pPr marL="0" indent="0" algn="ctr">
              <a:buFont typeface="Wingdings 2"/>
              <a:buNone/>
            </a:pPr>
            <a:r>
              <a:rPr lang="en-US" sz="3200" dirty="0" smtClean="0">
                <a:latin typeface="+mj-lt"/>
              </a:rPr>
              <a:t>Unit Cost: $40.74 </a:t>
            </a:r>
            <a:r>
              <a:rPr lang="en-US" dirty="0" smtClean="0">
                <a:latin typeface="+mj-lt"/>
              </a:rPr>
              <a:t>/ in²</a:t>
            </a:r>
            <a:endParaRPr lang="en-US" sz="3200" dirty="0" smtClean="0">
              <a:latin typeface="+mj-lt"/>
            </a:endParaRPr>
          </a:p>
          <a:p>
            <a:pPr marL="0" indent="0" algn="ctr">
              <a:buFont typeface="Wingdings 2"/>
              <a:buNone/>
            </a:pPr>
            <a:r>
              <a:rPr lang="en-US" sz="3500" dirty="0" smtClean="0">
                <a:latin typeface="+mj-lt"/>
              </a:rPr>
              <a:t>Basic Cost: $20,857</a:t>
            </a:r>
            <a:endParaRPr lang="en-US" sz="3500" dirty="0">
              <a:latin typeface="+mj-lt"/>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400" y="2514600"/>
            <a:ext cx="2514600" cy="336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3"/>
          <p:cNvSpPr txBox="1">
            <a:spLocks/>
          </p:cNvSpPr>
          <p:nvPr/>
        </p:nvSpPr>
        <p:spPr>
          <a:xfrm>
            <a:off x="760294" y="5867400"/>
            <a:ext cx="2060812" cy="805731"/>
          </a:xfrm>
          <a:prstGeom prst="rect">
            <a:avLst/>
          </a:prstGeom>
          <a:solidFill>
            <a:schemeClr val="bg1"/>
          </a:solidFill>
          <a:ln>
            <a:solidFill>
              <a:schemeClr val="tx1"/>
            </a:solidFill>
          </a:ln>
        </p:spPr>
        <p:txBody>
          <a:bodyPr vert="horz">
            <a:normAutofit fontScale="4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3200" dirty="0" smtClean="0">
                <a:latin typeface="+mj-lt"/>
              </a:rPr>
              <a:t>LCANT: 2”</a:t>
            </a:r>
          </a:p>
          <a:p>
            <a:pPr marL="0" indent="0" algn="ctr">
              <a:buFont typeface="Wingdings 2"/>
              <a:buNone/>
            </a:pPr>
            <a:r>
              <a:rPr lang="en-US" sz="3200" dirty="0" smtClean="0">
                <a:latin typeface="+mj-lt"/>
              </a:rPr>
              <a:t>Unit Cost: $47.75 </a:t>
            </a:r>
            <a:r>
              <a:rPr lang="en-US" dirty="0" smtClean="0">
                <a:latin typeface="+mj-lt"/>
              </a:rPr>
              <a:t>/ in²</a:t>
            </a:r>
            <a:endParaRPr lang="en-US" sz="3200" dirty="0" smtClean="0">
              <a:latin typeface="+mj-lt"/>
            </a:endParaRPr>
          </a:p>
          <a:p>
            <a:pPr marL="0" indent="0" algn="ctr">
              <a:buFont typeface="Wingdings 2"/>
              <a:buNone/>
            </a:pPr>
            <a:r>
              <a:rPr lang="en-US" sz="3500" dirty="0" smtClean="0">
                <a:latin typeface="+mj-lt"/>
              </a:rPr>
              <a:t>Basic Cost: $28,652</a:t>
            </a:r>
            <a:endParaRPr lang="en-US" sz="3500" dirty="0">
              <a:latin typeface="+mj-lt"/>
            </a:endParaRPr>
          </a:p>
        </p:txBody>
      </p:sp>
    </p:spTree>
    <p:extLst>
      <p:ext uri="{BB962C8B-B14F-4D97-AF65-F5344CB8AC3E}">
        <p14:creationId xmlns:p14="http://schemas.microsoft.com/office/powerpoint/2010/main" val="1137026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0" dirty="0">
                <a:effectLst/>
              </a:rPr>
              <a:t>How Nursery Stock Unit Cost Affects Trunk Formula Technique Appraisals</a:t>
            </a:r>
            <a:endParaRPr lang="en-US" sz="4400" dirty="0"/>
          </a:p>
        </p:txBody>
      </p:sp>
      <p:sp>
        <p:nvSpPr>
          <p:cNvPr id="3" name="Subtitle 2"/>
          <p:cNvSpPr>
            <a:spLocks noGrp="1"/>
          </p:cNvSpPr>
          <p:nvPr>
            <p:ph type="subTitle" idx="1"/>
          </p:nvPr>
        </p:nvSpPr>
        <p:spPr/>
        <p:txBody>
          <a:bodyPr/>
          <a:lstStyle/>
          <a:p>
            <a:r>
              <a:rPr lang="en-US" dirty="0" smtClean="0"/>
              <a:t>Unit Cost and the Trunk Formula Technique</a:t>
            </a:r>
            <a:endParaRPr lang="en-US" dirty="0"/>
          </a:p>
        </p:txBody>
      </p:sp>
      <p:sp>
        <p:nvSpPr>
          <p:cNvPr id="4" name="TextBox 3"/>
          <p:cNvSpPr txBox="1"/>
          <p:nvPr/>
        </p:nvSpPr>
        <p:spPr>
          <a:xfrm>
            <a:off x="1202033" y="5777334"/>
            <a:ext cx="1794466" cy="784830"/>
          </a:xfrm>
          <a:prstGeom prst="rect">
            <a:avLst/>
          </a:prstGeom>
          <a:noFill/>
        </p:spPr>
        <p:txBody>
          <a:bodyPr wrap="none" rtlCol="0">
            <a:spAutoFit/>
          </a:bodyPr>
          <a:lstStyle/>
          <a:p>
            <a:r>
              <a:rPr lang="en-US" sz="1500" dirty="0" smtClean="0"/>
              <a:t>James Komen</a:t>
            </a:r>
          </a:p>
          <a:p>
            <a:r>
              <a:rPr lang="en-US" sz="1500" dirty="0" smtClean="0"/>
              <a:t>BCMA #WE-9909B</a:t>
            </a:r>
          </a:p>
          <a:p>
            <a:r>
              <a:rPr lang="en-US" sz="1500" dirty="0" smtClean="0"/>
              <a:t>RCA #555</a:t>
            </a:r>
            <a:endParaRPr lang="en-US" sz="1500" dirty="0"/>
          </a:p>
        </p:txBody>
      </p:sp>
      <p:sp>
        <p:nvSpPr>
          <p:cNvPr id="6" name="TextBox 5"/>
          <p:cNvSpPr txBox="1"/>
          <p:nvPr/>
        </p:nvSpPr>
        <p:spPr>
          <a:xfrm>
            <a:off x="6400800" y="5877537"/>
            <a:ext cx="1425647" cy="323165"/>
          </a:xfrm>
          <a:prstGeom prst="rect">
            <a:avLst/>
          </a:prstGeom>
          <a:noFill/>
        </p:spPr>
        <p:txBody>
          <a:bodyPr wrap="none" rtlCol="0">
            <a:spAutoFit/>
          </a:bodyPr>
          <a:lstStyle/>
          <a:p>
            <a:r>
              <a:rPr lang="en-US" sz="1500" dirty="0" smtClean="0"/>
              <a:t>August 13, 2019</a:t>
            </a:r>
            <a:endParaRPr lang="en-US" sz="1500" dirty="0"/>
          </a:p>
        </p:txBody>
      </p:sp>
    </p:spTree>
    <p:extLst>
      <p:ext uri="{BB962C8B-B14F-4D97-AF65-F5344CB8AC3E}">
        <p14:creationId xmlns:p14="http://schemas.microsoft.com/office/powerpoint/2010/main" val="668059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Basic Reproduction Cost</a:t>
            </a:r>
            <a:endParaRPr lang="en-US" sz="4400" dirty="0"/>
          </a:p>
        </p:txBody>
      </p:sp>
      <p:sp>
        <p:nvSpPr>
          <p:cNvPr id="3" name="Content Placeholder 2"/>
          <p:cNvSpPr>
            <a:spLocks noGrp="1"/>
          </p:cNvSpPr>
          <p:nvPr>
            <p:ph idx="1"/>
          </p:nvPr>
        </p:nvSpPr>
        <p:spPr>
          <a:xfrm>
            <a:off x="457200" y="1935480"/>
            <a:ext cx="4038600" cy="4389120"/>
          </a:xfrm>
        </p:spPr>
        <p:txBody>
          <a:bodyPr/>
          <a:lstStyle/>
          <a:p>
            <a:pPr marL="0" indent="0">
              <a:buNone/>
            </a:pPr>
            <a:r>
              <a:rPr lang="en-US" dirty="0" smtClean="0"/>
              <a:t>Unit Cost  x </a:t>
            </a:r>
            <a:r>
              <a:rPr lang="en-US" dirty="0"/>
              <a:t> </a:t>
            </a:r>
            <a:r>
              <a:rPr lang="en-US" dirty="0" smtClean="0"/>
              <a:t>Trunk Area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33500" y="2438399"/>
            <a:ext cx="6477000" cy="406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144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Cost</a:t>
            </a:r>
            <a:endParaRPr lang="en-US" dirty="0"/>
          </a:p>
        </p:txBody>
      </p:sp>
      <p:sp>
        <p:nvSpPr>
          <p:cNvPr id="3" name="Content Placeholder 2"/>
          <p:cNvSpPr>
            <a:spLocks noGrp="1"/>
          </p:cNvSpPr>
          <p:nvPr>
            <p:ph idx="1"/>
          </p:nvPr>
        </p:nvSpPr>
        <p:spPr>
          <a:xfrm>
            <a:off x="457200" y="1935480"/>
            <a:ext cx="4038600" cy="4389120"/>
          </a:xfrm>
        </p:spPr>
        <p:txBody>
          <a:bodyPr/>
          <a:lstStyle/>
          <a:p>
            <a:pPr marL="0" indent="0">
              <a:buNone/>
            </a:pPr>
            <a:r>
              <a:rPr lang="en-US" dirty="0" smtClean="0"/>
              <a:t>LCANT</a:t>
            </a:r>
          </a:p>
          <a:p>
            <a:r>
              <a:rPr lang="en-US" dirty="0" smtClean="0"/>
              <a:t>Largest</a:t>
            </a:r>
          </a:p>
          <a:p>
            <a:r>
              <a:rPr lang="en-US" dirty="0" smtClean="0"/>
              <a:t>Commonly Available</a:t>
            </a:r>
          </a:p>
          <a:p>
            <a:r>
              <a:rPr lang="en-US" dirty="0" smtClean="0"/>
              <a:t>Nursery</a:t>
            </a:r>
          </a:p>
          <a:p>
            <a:r>
              <a:rPr lang="en-US" dirty="0" smtClean="0"/>
              <a:t>Tree</a:t>
            </a:r>
          </a:p>
        </p:txBody>
      </p:sp>
      <p:pic>
        <p:nvPicPr>
          <p:cNvPr id="5" name="Picture 2" descr="C:\Users\James\Desktop\Work\Arboriculture\Research and Education\Teaching and courses\Appraisal Workshop\Powerpoint\large box oa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828800"/>
            <a:ext cx="2667000" cy="407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90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Cost</a:t>
            </a:r>
            <a:endParaRPr lang="en-US" dirty="0"/>
          </a:p>
        </p:txBody>
      </p:sp>
      <p:sp>
        <p:nvSpPr>
          <p:cNvPr id="3" name="Content Placeholder 2"/>
          <p:cNvSpPr>
            <a:spLocks noGrp="1"/>
          </p:cNvSpPr>
          <p:nvPr>
            <p:ph idx="1"/>
          </p:nvPr>
        </p:nvSpPr>
        <p:spPr>
          <a:xfrm>
            <a:off x="457200" y="1935480"/>
            <a:ext cx="4038600" cy="4389120"/>
          </a:xfrm>
        </p:spPr>
        <p:txBody>
          <a:bodyPr/>
          <a:lstStyle/>
          <a:p>
            <a:pPr marL="0" indent="0">
              <a:buNone/>
            </a:pPr>
            <a:endParaRPr lang="en-US" u="sng" dirty="0" smtClean="0"/>
          </a:p>
          <a:p>
            <a:pPr marL="0" indent="0">
              <a:buNone/>
            </a:pPr>
            <a:endParaRPr lang="en-US" u="sng" dirty="0"/>
          </a:p>
          <a:p>
            <a:pPr marL="0" indent="0">
              <a:buNone/>
            </a:pPr>
            <a:r>
              <a:rPr lang="en-US" u="sng" dirty="0" smtClean="0"/>
              <a:t>LCANT Median Cost</a:t>
            </a:r>
          </a:p>
          <a:p>
            <a:pPr marL="0" indent="0">
              <a:buNone/>
            </a:pPr>
            <a:r>
              <a:rPr lang="en-US" dirty="0" smtClean="0"/>
              <a:t>LCANT Trunk Area</a:t>
            </a:r>
          </a:p>
        </p:txBody>
      </p:sp>
      <p:pic>
        <p:nvPicPr>
          <p:cNvPr id="5" name="Picture 2" descr="C:\Users\James\Desktop\Work\Arboriculture\Research and Education\Teaching and courses\Appraisal Workshop\Powerpoint\large box oa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828800"/>
            <a:ext cx="2667000" cy="407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041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Unit Cost</a:t>
            </a:r>
            <a:endParaRPr lang="en-US" dirty="0"/>
          </a:p>
        </p:txBody>
      </p:sp>
      <p:sp>
        <p:nvSpPr>
          <p:cNvPr id="3" name="Content Placeholder 2"/>
          <p:cNvSpPr>
            <a:spLocks noGrp="1"/>
          </p:cNvSpPr>
          <p:nvPr>
            <p:ph idx="1"/>
          </p:nvPr>
        </p:nvSpPr>
        <p:spPr>
          <a:xfrm>
            <a:off x="457200" y="1935480"/>
            <a:ext cx="8305800" cy="4389120"/>
          </a:xfrm>
        </p:spPr>
        <p:txBody>
          <a:bodyPr/>
          <a:lstStyle/>
          <a:p>
            <a:r>
              <a:rPr lang="en-US" dirty="0" smtClean="0"/>
              <a:t>Universal LCANT and Unit Cost</a:t>
            </a:r>
          </a:p>
          <a:p>
            <a:r>
              <a:rPr lang="en-US" dirty="0" smtClean="0"/>
              <a:t>Universal LCANT and segment for Unit Cost</a:t>
            </a:r>
          </a:p>
          <a:p>
            <a:r>
              <a:rPr lang="en-US" dirty="0" smtClean="0"/>
              <a:t>Segment for both LCANT and Unit Cost</a:t>
            </a:r>
            <a:endParaRPr lang="en-US" dirty="0"/>
          </a:p>
        </p:txBody>
      </p:sp>
    </p:spTree>
    <p:extLst>
      <p:ext uri="{BB962C8B-B14F-4D97-AF65-F5344CB8AC3E}">
        <p14:creationId xmlns:p14="http://schemas.microsoft.com/office/powerpoint/2010/main" val="3618089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Unit Cost</a:t>
            </a:r>
            <a:endParaRPr lang="en-US" dirty="0"/>
          </a:p>
        </p:txBody>
      </p:sp>
      <p:sp>
        <p:nvSpPr>
          <p:cNvPr id="3" name="Content Placeholder 2"/>
          <p:cNvSpPr>
            <a:spLocks noGrp="1"/>
          </p:cNvSpPr>
          <p:nvPr>
            <p:ph idx="1"/>
          </p:nvPr>
        </p:nvSpPr>
        <p:spPr>
          <a:xfrm>
            <a:off x="457200" y="1935480"/>
            <a:ext cx="8305800" cy="4389120"/>
          </a:xfrm>
        </p:spPr>
        <p:txBody>
          <a:bodyPr/>
          <a:lstStyle/>
          <a:p>
            <a:r>
              <a:rPr lang="en-US" b="1" dirty="0" smtClean="0"/>
              <a:t>Universal LCANT and Unit Cost</a:t>
            </a:r>
          </a:p>
          <a:p>
            <a:r>
              <a:rPr lang="en-US" dirty="0" smtClean="0"/>
              <a:t>Universal LCANT and segment for Unit Cost</a:t>
            </a:r>
          </a:p>
          <a:p>
            <a:r>
              <a:rPr lang="en-US" dirty="0" smtClean="0"/>
              <a:t>Segment for both LCANT and Unit Cost</a:t>
            </a:r>
            <a:endParaRPr lang="en-US" dirty="0"/>
          </a:p>
        </p:txBody>
      </p:sp>
    </p:spTree>
    <p:extLst>
      <p:ext uri="{BB962C8B-B14F-4D97-AF65-F5344CB8AC3E}">
        <p14:creationId xmlns:p14="http://schemas.microsoft.com/office/powerpoint/2010/main" val="3757413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Unit Cost</a:t>
            </a:r>
            <a:endParaRPr lang="en-US" dirty="0"/>
          </a:p>
        </p:txBody>
      </p:sp>
      <p:sp>
        <p:nvSpPr>
          <p:cNvPr id="3" name="TextBox 2"/>
          <p:cNvSpPr txBox="1"/>
          <p:nvPr/>
        </p:nvSpPr>
        <p:spPr>
          <a:xfrm>
            <a:off x="7162800" y="6176486"/>
            <a:ext cx="1254895" cy="369332"/>
          </a:xfrm>
          <a:prstGeom prst="rect">
            <a:avLst/>
          </a:prstGeom>
          <a:noFill/>
        </p:spPr>
        <p:txBody>
          <a:bodyPr wrap="none" rtlCol="0">
            <a:spAutoFit/>
          </a:bodyPr>
          <a:lstStyle/>
          <a:p>
            <a:r>
              <a:rPr lang="en-US" dirty="0" smtClean="0"/>
              <a:t>ISAO, 1997</a:t>
            </a:r>
            <a:endParaRPr lang="en-US" dirty="0"/>
          </a:p>
        </p:txBody>
      </p:sp>
      <p:sp>
        <p:nvSpPr>
          <p:cNvPr id="5" name="Content Placeholder 2"/>
          <p:cNvSpPr>
            <a:spLocks noGrp="1"/>
          </p:cNvSpPr>
          <p:nvPr>
            <p:ph idx="1"/>
          </p:nvPr>
        </p:nvSpPr>
        <p:spPr>
          <a:xfrm>
            <a:off x="304800" y="1787366"/>
            <a:ext cx="8018400" cy="4389120"/>
          </a:xfrm>
        </p:spPr>
        <p:txBody>
          <a:bodyPr/>
          <a:lstStyle/>
          <a:p>
            <a:r>
              <a:rPr lang="en-US" dirty="0" smtClean="0"/>
              <a:t>ISA Ontario</a:t>
            </a:r>
          </a:p>
          <a:p>
            <a:pPr lvl="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14600"/>
            <a:ext cx="7474262" cy="1905000"/>
          </a:xfrm>
          <a:prstGeom prst="rect">
            <a:avLst/>
          </a:prstGeom>
        </p:spPr>
      </p:pic>
    </p:spTree>
    <p:extLst>
      <p:ext uri="{BB962C8B-B14F-4D97-AF65-F5344CB8AC3E}">
        <p14:creationId xmlns:p14="http://schemas.microsoft.com/office/powerpoint/2010/main" val="1356553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9699</TotalTime>
  <Words>1288</Words>
  <Application>Microsoft Office PowerPoint</Application>
  <PresentationFormat>On-screen Show (4:3)</PresentationFormat>
  <Paragraphs>217</Paragraphs>
  <Slides>39</Slides>
  <Notes>21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How Nursery Stock Unit Cost Affects Trunk Formula Technique Appraisals</vt:lpstr>
      <vt:lpstr>Trunk Formula Technique (TFT)</vt:lpstr>
      <vt:lpstr>Trunk Formula Technique (TFT)</vt:lpstr>
      <vt:lpstr>Basic Reproduction Cost</vt:lpstr>
      <vt:lpstr>Unit Cost</vt:lpstr>
      <vt:lpstr>Unit Cost</vt:lpstr>
      <vt:lpstr>Selecting Unit Cost</vt:lpstr>
      <vt:lpstr>Selecting Unit Cost</vt:lpstr>
      <vt:lpstr>Selecting Unit Cost</vt:lpstr>
      <vt:lpstr>Selecting Unit Cost</vt:lpstr>
      <vt:lpstr>Selecting Unit Cost</vt:lpstr>
      <vt:lpstr>Selecting Unit Cost</vt:lpstr>
      <vt:lpstr>Selecting Unit Cost</vt:lpstr>
      <vt:lpstr>Selecting Unit Cost</vt:lpstr>
      <vt:lpstr>Selecting Unit Cost</vt:lpstr>
      <vt:lpstr>Selecting LCANT</vt:lpstr>
      <vt:lpstr>Selecting LCANT</vt:lpstr>
      <vt:lpstr>Selecting LCANT</vt:lpstr>
      <vt:lpstr>Selecting LCANT</vt:lpstr>
      <vt:lpstr>Selecting LCANT</vt:lpstr>
      <vt:lpstr>Query 1</vt:lpstr>
      <vt:lpstr>Query 1</vt:lpstr>
      <vt:lpstr>Query 2</vt:lpstr>
      <vt:lpstr>Query 2</vt:lpstr>
      <vt:lpstr>Example Tree 1</vt:lpstr>
      <vt:lpstr>Example Tree 2</vt:lpstr>
      <vt:lpstr>Fixed Unit Cost</vt:lpstr>
      <vt:lpstr>Fixed LCANT</vt:lpstr>
      <vt:lpstr>Species LCANT</vt:lpstr>
      <vt:lpstr>Species LCANT (50%)</vt:lpstr>
      <vt:lpstr>Species LCANT (50%)</vt:lpstr>
      <vt:lpstr>Species LCANT (25%)</vt:lpstr>
      <vt:lpstr>Species LCANT (25%)</vt:lpstr>
      <vt:lpstr>Species LCANT (15%)</vt:lpstr>
      <vt:lpstr>Species LCANT (15%)</vt:lpstr>
      <vt:lpstr>Takeaways</vt:lpstr>
      <vt:lpstr>Takeaways</vt:lpstr>
      <vt:lpstr>Takeaways</vt:lpstr>
      <vt:lpstr>How Nursery Stock Unit Cost Affects Trunk Formula Technique Appraisals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 Appraisal Workshop</dc:title>
  <dc:creator>James</dc:creator>
  <cp:lastModifiedBy>James</cp:lastModifiedBy>
  <cp:revision>178</cp:revision>
  <dcterms:created xsi:type="dcterms:W3CDTF">2015-11-18T15:27:09Z</dcterms:created>
  <dcterms:modified xsi:type="dcterms:W3CDTF">2019-08-13T04:58:50Z</dcterms:modified>
</cp:coreProperties>
</file>